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76" r:id="rId6"/>
    <p:sldId id="277" r:id="rId7"/>
    <p:sldId id="288" r:id="rId8"/>
    <p:sldId id="290" r:id="rId9"/>
    <p:sldId id="291" r:id="rId10"/>
    <p:sldId id="292" r:id="rId11"/>
    <p:sldId id="293" r:id="rId12"/>
    <p:sldId id="294" r:id="rId13"/>
    <p:sldId id="295" r:id="rId14"/>
    <p:sldId id="297" r:id="rId15"/>
    <p:sldId id="301" r:id="rId16"/>
    <p:sldId id="296" r:id="rId17"/>
    <p:sldId id="278" r:id="rId18"/>
    <p:sldId id="298" r:id="rId19"/>
    <p:sldId id="282" r:id="rId20"/>
    <p:sldId id="299"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7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69" autoAdjust="0"/>
    <p:restoredTop sz="94652" autoAdjust="0"/>
  </p:normalViewPr>
  <p:slideViewPr>
    <p:cSldViewPr snapToGrid="0" showGuides="1">
      <p:cViewPr varScale="1">
        <p:scale>
          <a:sx n="124" d="100"/>
          <a:sy n="124" d="100"/>
        </p:scale>
        <p:origin x="632" y="168"/>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8/8/21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190963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402300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749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8/8/21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8/8/21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otGrid">
          <a:fgClr>
            <a:schemeClr val="bg2">
              <a:lumMod val="50000"/>
            </a:schemeClr>
          </a:fgClr>
          <a:bgClr>
            <a:schemeClr val="tx1">
              <a:lumMod val="50000"/>
              <a:lumOff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catterplot with solid fill">
            <a:extLst>
              <a:ext uri="{FF2B5EF4-FFF2-40B4-BE49-F238E27FC236}">
                <a16:creationId xmlns:a16="http://schemas.microsoft.com/office/drawing/2014/main" id="{9AD4E46C-A634-8A41-A934-8B54E2360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772" y="0"/>
            <a:ext cx="8001423" cy="8001423"/>
          </a:xfrm>
          <a:prstGeom prst="rect">
            <a:avLst/>
          </a:prstGeom>
        </p:spPr>
      </p:pic>
      <p:pic>
        <p:nvPicPr>
          <p:cNvPr id="12" name="Graphic 11" descr="Briefcase with solid fill">
            <a:extLst>
              <a:ext uri="{FF2B5EF4-FFF2-40B4-BE49-F238E27FC236}">
                <a16:creationId xmlns:a16="http://schemas.microsoft.com/office/drawing/2014/main" id="{3C831F7D-A4EE-A14B-BBE5-7C6AC921C5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3429000"/>
            <a:ext cx="914400" cy="914400"/>
          </a:xfrm>
          <a:prstGeom prst="rect">
            <a:avLst/>
          </a:prstGeom>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384995"/>
          </a:xfrm>
        </p:spPr>
        <p:txBody>
          <a:bodyPr lIns="0" tIns="0" rIns="0" bIns="0" anchor="t">
            <a:spAutoFit/>
          </a:bodyPr>
          <a:lstStyle/>
          <a:p>
            <a:r>
              <a:rPr lang="en-US" b="1" dirty="0">
                <a:solidFill>
                  <a:schemeClr val="bg1"/>
                </a:solidFill>
              </a:rPr>
              <a:t>Attrition Case Study</a:t>
            </a:r>
            <a:br>
              <a:rPr lang="en-US" dirty="0">
                <a:solidFill>
                  <a:schemeClr val="bg1"/>
                </a:solidFill>
              </a:rPr>
            </a:br>
            <a:r>
              <a:rPr lang="en-US" sz="4000" dirty="0">
                <a:solidFill>
                  <a:schemeClr val="accent4"/>
                </a:solidFill>
              </a:rPr>
              <a:t>Zachary Harris</a:t>
            </a:r>
            <a:endParaRPr lang="en-US" dirty="0">
              <a:solidFill>
                <a:schemeClr val="accent4"/>
              </a:solidFill>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A0BF026-1719-BD4F-B15B-A77E5D62A802}"/>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10" name="Table 16">
            <a:extLst>
              <a:ext uri="{FF2B5EF4-FFF2-40B4-BE49-F238E27FC236}">
                <a16:creationId xmlns:a16="http://schemas.microsoft.com/office/drawing/2014/main" id="{E55F2A02-EBF0-0647-8D40-FF462FB2F619}"/>
              </a:ext>
            </a:extLst>
          </p:cNvPr>
          <p:cNvGraphicFramePr>
            <a:graphicFrameLocks noGrp="1"/>
          </p:cNvGraphicFramePr>
          <p:nvPr>
            <p:extLst>
              <p:ext uri="{D42A27DB-BD31-4B8C-83A1-F6EECF244321}">
                <p14:modId xmlns:p14="http://schemas.microsoft.com/office/powerpoint/2010/main" val="2708103527"/>
              </p:ext>
            </p:extLst>
          </p:nvPr>
        </p:nvGraphicFramePr>
        <p:xfrm>
          <a:off x="400067" y="1636740"/>
          <a:ext cx="3780862" cy="1854200"/>
        </p:xfrm>
        <a:graphic>
          <a:graphicData uri="http://schemas.openxmlformats.org/drawingml/2006/table">
            <a:tbl>
              <a:tblPr firstRow="1" bandRow="1">
                <a:tableStyleId>{2D5ABB26-0587-4C30-8999-92F81FD0307C}</a:tableStyleId>
              </a:tblPr>
              <a:tblGrid>
                <a:gridCol w="1216082">
                  <a:extLst>
                    <a:ext uri="{9D8B030D-6E8A-4147-A177-3AD203B41FA5}">
                      <a16:colId xmlns:a16="http://schemas.microsoft.com/office/drawing/2014/main" val="2642717145"/>
                    </a:ext>
                  </a:extLst>
                </a:gridCol>
                <a:gridCol w="691116">
                  <a:extLst>
                    <a:ext uri="{9D8B030D-6E8A-4147-A177-3AD203B41FA5}">
                      <a16:colId xmlns:a16="http://schemas.microsoft.com/office/drawing/2014/main" val="3785598051"/>
                    </a:ext>
                  </a:extLst>
                </a:gridCol>
                <a:gridCol w="723014">
                  <a:extLst>
                    <a:ext uri="{9D8B030D-6E8A-4147-A177-3AD203B41FA5}">
                      <a16:colId xmlns:a16="http://schemas.microsoft.com/office/drawing/2014/main" val="1492121187"/>
                    </a:ext>
                  </a:extLst>
                </a:gridCol>
                <a:gridCol w="1150650">
                  <a:extLst>
                    <a:ext uri="{9D8B030D-6E8A-4147-A177-3AD203B41FA5}">
                      <a16:colId xmlns:a16="http://schemas.microsoft.com/office/drawing/2014/main" val="1729452369"/>
                    </a:ext>
                  </a:extLst>
                </a:gridCol>
              </a:tblGrid>
              <a:tr h="370840">
                <a:tc>
                  <a:txBody>
                    <a:bodyPr/>
                    <a:lstStyle/>
                    <a:p>
                      <a:r>
                        <a:rPr lang="en-US" dirty="0"/>
                        <a:t>Rating</a:t>
                      </a:r>
                    </a:p>
                  </a:txBody>
                  <a:tcPr/>
                </a:tc>
                <a:tc>
                  <a:txBody>
                    <a:bodyPr/>
                    <a:lstStyle/>
                    <a:p>
                      <a:r>
                        <a:rPr lang="en-US" dirty="0"/>
                        <a:t>Yes</a:t>
                      </a:r>
                    </a:p>
                  </a:txBody>
                  <a:tcPr/>
                </a:tc>
                <a:tc>
                  <a:txBody>
                    <a:bodyPr/>
                    <a:lstStyle/>
                    <a:p>
                      <a:r>
                        <a:rPr lang="en-US" dirty="0"/>
                        <a:t>No</a:t>
                      </a:r>
                    </a:p>
                  </a:txBody>
                  <a:tcPr/>
                </a:tc>
                <a:tc>
                  <a:txBody>
                    <a:bodyPr/>
                    <a:lstStyle/>
                    <a:p>
                      <a:r>
                        <a:rPr lang="en-US" dirty="0"/>
                        <a:t>Rate</a:t>
                      </a:r>
                    </a:p>
                  </a:txBody>
                  <a:tcPr/>
                </a:tc>
                <a:extLst>
                  <a:ext uri="{0D108BD9-81ED-4DB2-BD59-A6C34878D82A}">
                    <a16:rowId xmlns:a16="http://schemas.microsoft.com/office/drawing/2014/main" val="4267931105"/>
                  </a:ext>
                </a:extLst>
              </a:tr>
              <a:tr h="370840">
                <a:tc>
                  <a:txBody>
                    <a:bodyPr/>
                    <a:lstStyle/>
                    <a:p>
                      <a:r>
                        <a:rPr lang="en-US" dirty="0"/>
                        <a:t>1</a:t>
                      </a:r>
                    </a:p>
                  </a:txBody>
                  <a:tcPr/>
                </a:tc>
                <a:tc>
                  <a:txBody>
                    <a:bodyPr/>
                    <a:lstStyle/>
                    <a:p>
                      <a:r>
                        <a:rPr lang="en-US" dirty="0"/>
                        <a:t>22</a:t>
                      </a:r>
                    </a:p>
                  </a:txBody>
                  <a:tcPr/>
                </a:tc>
                <a:tc>
                  <a:txBody>
                    <a:bodyPr/>
                    <a:lstStyle/>
                    <a:p>
                      <a:r>
                        <a:rPr lang="en-US" dirty="0"/>
                        <a:t>25</a:t>
                      </a:r>
                    </a:p>
                  </a:txBody>
                  <a:tcPr/>
                </a:tc>
                <a:tc>
                  <a:txBody>
                    <a:bodyPr/>
                    <a:lstStyle/>
                    <a:p>
                      <a:r>
                        <a:rPr lang="en-US" dirty="0"/>
                        <a:t>.8800</a:t>
                      </a:r>
                    </a:p>
                  </a:txBody>
                  <a:tcPr/>
                </a:tc>
                <a:extLst>
                  <a:ext uri="{0D108BD9-81ED-4DB2-BD59-A6C34878D82A}">
                    <a16:rowId xmlns:a16="http://schemas.microsoft.com/office/drawing/2014/main" val="3074565085"/>
                  </a:ext>
                </a:extLst>
              </a:tr>
              <a:tr h="370840">
                <a:tc>
                  <a:txBody>
                    <a:bodyPr/>
                    <a:lstStyle/>
                    <a:p>
                      <a:r>
                        <a:rPr lang="en-US" dirty="0"/>
                        <a:t>2</a:t>
                      </a:r>
                    </a:p>
                  </a:txBody>
                  <a:tcPr/>
                </a:tc>
                <a:tc>
                  <a:txBody>
                    <a:bodyPr/>
                    <a:lstStyle/>
                    <a:p>
                      <a:r>
                        <a:rPr lang="en-US" dirty="0"/>
                        <a:t>44</a:t>
                      </a:r>
                    </a:p>
                  </a:txBody>
                  <a:tcPr/>
                </a:tc>
                <a:tc>
                  <a:txBody>
                    <a:bodyPr/>
                    <a:lstStyle/>
                    <a:p>
                      <a:r>
                        <a:rPr lang="en-US" dirty="0"/>
                        <a:t>184</a:t>
                      </a:r>
                    </a:p>
                  </a:txBody>
                  <a:tcPr/>
                </a:tc>
                <a:tc>
                  <a:txBody>
                    <a:bodyPr/>
                    <a:lstStyle/>
                    <a:p>
                      <a:r>
                        <a:rPr lang="en-US" dirty="0"/>
                        <a:t>.2391</a:t>
                      </a:r>
                    </a:p>
                  </a:txBody>
                  <a:tcPr/>
                </a:tc>
                <a:extLst>
                  <a:ext uri="{0D108BD9-81ED-4DB2-BD59-A6C34878D82A}">
                    <a16:rowId xmlns:a16="http://schemas.microsoft.com/office/drawing/2014/main" val="178594088"/>
                  </a:ext>
                </a:extLst>
              </a:tr>
              <a:tr h="370840">
                <a:tc>
                  <a:txBody>
                    <a:bodyPr/>
                    <a:lstStyle/>
                    <a:p>
                      <a:r>
                        <a:rPr lang="en-US" dirty="0"/>
                        <a:t>3</a:t>
                      </a:r>
                    </a:p>
                  </a:txBody>
                  <a:tcPr/>
                </a:tc>
                <a:tc>
                  <a:txBody>
                    <a:bodyPr/>
                    <a:lstStyle/>
                    <a:p>
                      <a:r>
                        <a:rPr lang="en-US" dirty="0"/>
                        <a:t>67</a:t>
                      </a:r>
                    </a:p>
                  </a:txBody>
                  <a:tcPr/>
                </a:tc>
                <a:tc>
                  <a:txBody>
                    <a:bodyPr/>
                    <a:lstStyle/>
                    <a:p>
                      <a:r>
                        <a:rPr lang="en-US" dirty="0"/>
                        <a:t>447</a:t>
                      </a:r>
                    </a:p>
                  </a:txBody>
                  <a:tcPr/>
                </a:tc>
                <a:tc>
                  <a:txBody>
                    <a:bodyPr/>
                    <a:lstStyle/>
                    <a:p>
                      <a:r>
                        <a:rPr lang="en-US" dirty="0"/>
                        <a:t>.1499</a:t>
                      </a:r>
                    </a:p>
                  </a:txBody>
                  <a:tcPr/>
                </a:tc>
                <a:extLst>
                  <a:ext uri="{0D108BD9-81ED-4DB2-BD59-A6C34878D82A}">
                    <a16:rowId xmlns:a16="http://schemas.microsoft.com/office/drawing/2014/main" val="1858930644"/>
                  </a:ext>
                </a:extLst>
              </a:tr>
              <a:tr h="370840">
                <a:tc>
                  <a:txBody>
                    <a:bodyPr/>
                    <a:lstStyle/>
                    <a:p>
                      <a:r>
                        <a:rPr lang="en-US" dirty="0"/>
                        <a:t>4</a:t>
                      </a:r>
                    </a:p>
                  </a:txBody>
                  <a:tcPr/>
                </a:tc>
                <a:tc>
                  <a:txBody>
                    <a:bodyPr/>
                    <a:lstStyle/>
                    <a:p>
                      <a:r>
                        <a:rPr lang="en-US" dirty="0"/>
                        <a:t>7</a:t>
                      </a:r>
                    </a:p>
                  </a:txBody>
                  <a:tcPr/>
                </a:tc>
                <a:tc>
                  <a:txBody>
                    <a:bodyPr/>
                    <a:lstStyle/>
                    <a:p>
                      <a:r>
                        <a:rPr lang="en-US" dirty="0"/>
                        <a:t>74</a:t>
                      </a:r>
                    </a:p>
                  </a:txBody>
                  <a:tcPr/>
                </a:tc>
                <a:tc>
                  <a:txBody>
                    <a:bodyPr/>
                    <a:lstStyle/>
                    <a:p>
                      <a:r>
                        <a:rPr lang="en-US" dirty="0"/>
                        <a:t>.0946</a:t>
                      </a:r>
                    </a:p>
                  </a:txBody>
                  <a:tcPr/>
                </a:tc>
                <a:extLst>
                  <a:ext uri="{0D108BD9-81ED-4DB2-BD59-A6C34878D82A}">
                    <a16:rowId xmlns:a16="http://schemas.microsoft.com/office/drawing/2014/main" val="3225707354"/>
                  </a:ext>
                </a:extLst>
              </a:tr>
            </a:tbl>
          </a:graphicData>
        </a:graphic>
      </p:graphicFrame>
      <p:sp>
        <p:nvSpPr>
          <p:cNvPr id="11" name="Title 1">
            <a:extLst>
              <a:ext uri="{FF2B5EF4-FFF2-40B4-BE49-F238E27FC236}">
                <a16:creationId xmlns:a16="http://schemas.microsoft.com/office/drawing/2014/main" id="{62E01DC8-B6A4-7C40-BA8F-38AD0D12E94F}"/>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Attrition Rate</a:t>
            </a:r>
          </a:p>
        </p:txBody>
      </p:sp>
      <p:sp>
        <p:nvSpPr>
          <p:cNvPr id="12" name="Title 1">
            <a:extLst>
              <a:ext uri="{FF2B5EF4-FFF2-40B4-BE49-F238E27FC236}">
                <a16:creationId xmlns:a16="http://schemas.microsoft.com/office/drawing/2014/main" id="{CAF9700B-6B9D-714C-841A-C4DBE0F373BA}"/>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13" name="Straight Connector 12">
            <a:extLst>
              <a:ext uri="{FF2B5EF4-FFF2-40B4-BE49-F238E27FC236}">
                <a16:creationId xmlns:a16="http://schemas.microsoft.com/office/drawing/2014/main" id="{82F7FC76-C72B-694B-951D-A4CCFA38E930}"/>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7B0BF2D5-69C0-9140-848A-C1843554E41E}"/>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A2E3A971-0624-B04A-87D7-122DD8ECD03D}"/>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EF25988-F42B-EF44-BA00-000449223F3D}"/>
              </a:ext>
            </a:extLst>
          </p:cNvPr>
          <p:cNvPicPr>
            <a:picLocks noChangeAspect="1"/>
          </p:cNvPicPr>
          <p:nvPr/>
        </p:nvPicPr>
        <p:blipFill>
          <a:blip r:embed="rId2"/>
          <a:stretch>
            <a:fillRect/>
          </a:stretch>
        </p:blipFill>
        <p:spPr>
          <a:xfrm>
            <a:off x="4401418" y="1458540"/>
            <a:ext cx="7561981" cy="4848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0512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44F645-36AD-BD4E-87D8-F0D3CAECEE42}"/>
              </a:ext>
            </a:extLst>
          </p:cNvPr>
          <p:cNvPicPr>
            <a:picLocks noChangeAspect="1"/>
          </p:cNvPicPr>
          <p:nvPr/>
        </p:nvPicPr>
        <p:blipFill>
          <a:blip r:embed="rId2"/>
          <a:stretch>
            <a:fillRect/>
          </a:stretch>
        </p:blipFill>
        <p:spPr>
          <a:xfrm>
            <a:off x="3084859" y="1044398"/>
            <a:ext cx="8714109" cy="5569052"/>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93AF7734-52AE-AB48-81A5-50F19D7C0076}"/>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4" name="Straight Connector 3">
            <a:extLst>
              <a:ext uri="{FF2B5EF4-FFF2-40B4-BE49-F238E27FC236}">
                <a16:creationId xmlns:a16="http://schemas.microsoft.com/office/drawing/2014/main" id="{35366415-6B8D-A446-97D7-87F69AAB1283}"/>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DB7994AB-8D39-3A43-9374-5BD9313AC6F6}"/>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5AC85308-F7F7-7349-90FB-5EB15F009297}"/>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99009B-D0B4-694A-9108-FA6F0D691560}"/>
              </a:ext>
            </a:extLst>
          </p:cNvPr>
          <p:cNvCxnSpPr/>
          <p:nvPr/>
        </p:nvCxnSpPr>
        <p:spPr>
          <a:xfrm>
            <a:off x="335804" y="1779571"/>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365ADD3-337E-1F4E-AF94-33D5FBB61AE3}"/>
              </a:ext>
            </a:extLst>
          </p:cNvPr>
          <p:cNvSpPr txBox="1"/>
          <p:nvPr/>
        </p:nvSpPr>
        <p:spPr>
          <a:xfrm>
            <a:off x="273018" y="1415635"/>
            <a:ext cx="2018501" cy="369332"/>
          </a:xfrm>
          <a:prstGeom prst="rect">
            <a:avLst/>
          </a:prstGeom>
          <a:noFill/>
        </p:spPr>
        <p:txBody>
          <a:bodyPr wrap="none" rtlCol="0">
            <a:spAutoFit/>
          </a:bodyPr>
          <a:lstStyle/>
          <a:p>
            <a:r>
              <a:rPr lang="en-US" dirty="0"/>
              <a:t>Overall Satisfaction</a:t>
            </a:r>
          </a:p>
        </p:txBody>
      </p:sp>
      <p:sp>
        <p:nvSpPr>
          <p:cNvPr id="10" name="TextBox 9">
            <a:extLst>
              <a:ext uri="{FF2B5EF4-FFF2-40B4-BE49-F238E27FC236}">
                <a16:creationId xmlns:a16="http://schemas.microsoft.com/office/drawing/2014/main" id="{6481BAD6-5A44-4D43-AA2B-D2AFB17D4886}"/>
              </a:ext>
            </a:extLst>
          </p:cNvPr>
          <p:cNvSpPr txBox="1"/>
          <p:nvPr/>
        </p:nvSpPr>
        <p:spPr>
          <a:xfrm>
            <a:off x="326820" y="1779571"/>
            <a:ext cx="2218167" cy="923330"/>
          </a:xfrm>
          <a:prstGeom prst="rect">
            <a:avLst/>
          </a:prstGeom>
          <a:noFill/>
        </p:spPr>
        <p:txBody>
          <a:bodyPr wrap="square" rtlCol="0">
            <a:spAutoFit/>
          </a:bodyPr>
          <a:lstStyle/>
          <a:p>
            <a:r>
              <a:rPr lang="en-US" dirty="0"/>
              <a:t>A new variable was created called Overall Satisfaction</a:t>
            </a:r>
          </a:p>
        </p:txBody>
      </p:sp>
    </p:spTree>
    <p:extLst>
      <p:ext uri="{BB962C8B-B14F-4D97-AF65-F5344CB8AC3E}">
        <p14:creationId xmlns:p14="http://schemas.microsoft.com/office/powerpoint/2010/main" val="256533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A0BF026-1719-BD4F-B15B-A77E5D62A802}"/>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10" name="Table 16">
            <a:extLst>
              <a:ext uri="{FF2B5EF4-FFF2-40B4-BE49-F238E27FC236}">
                <a16:creationId xmlns:a16="http://schemas.microsoft.com/office/drawing/2014/main" id="{E55F2A02-EBF0-0647-8D40-FF462FB2F619}"/>
              </a:ext>
            </a:extLst>
          </p:cNvPr>
          <p:cNvGraphicFramePr>
            <a:graphicFrameLocks noGrp="1"/>
          </p:cNvGraphicFramePr>
          <p:nvPr>
            <p:extLst>
              <p:ext uri="{D42A27DB-BD31-4B8C-83A1-F6EECF244321}">
                <p14:modId xmlns:p14="http://schemas.microsoft.com/office/powerpoint/2010/main" val="873809866"/>
              </p:ext>
            </p:extLst>
          </p:nvPr>
        </p:nvGraphicFramePr>
        <p:xfrm>
          <a:off x="400067" y="1636740"/>
          <a:ext cx="3780862" cy="2225040"/>
        </p:xfrm>
        <a:graphic>
          <a:graphicData uri="http://schemas.openxmlformats.org/drawingml/2006/table">
            <a:tbl>
              <a:tblPr firstRow="1" bandRow="1">
                <a:tableStyleId>{2D5ABB26-0587-4C30-8999-92F81FD0307C}</a:tableStyleId>
              </a:tblPr>
              <a:tblGrid>
                <a:gridCol w="1216082">
                  <a:extLst>
                    <a:ext uri="{9D8B030D-6E8A-4147-A177-3AD203B41FA5}">
                      <a16:colId xmlns:a16="http://schemas.microsoft.com/office/drawing/2014/main" val="2642717145"/>
                    </a:ext>
                  </a:extLst>
                </a:gridCol>
                <a:gridCol w="691116">
                  <a:extLst>
                    <a:ext uri="{9D8B030D-6E8A-4147-A177-3AD203B41FA5}">
                      <a16:colId xmlns:a16="http://schemas.microsoft.com/office/drawing/2014/main" val="3785598051"/>
                    </a:ext>
                  </a:extLst>
                </a:gridCol>
                <a:gridCol w="723014">
                  <a:extLst>
                    <a:ext uri="{9D8B030D-6E8A-4147-A177-3AD203B41FA5}">
                      <a16:colId xmlns:a16="http://schemas.microsoft.com/office/drawing/2014/main" val="1492121187"/>
                    </a:ext>
                  </a:extLst>
                </a:gridCol>
                <a:gridCol w="1150650">
                  <a:extLst>
                    <a:ext uri="{9D8B030D-6E8A-4147-A177-3AD203B41FA5}">
                      <a16:colId xmlns:a16="http://schemas.microsoft.com/office/drawing/2014/main" val="1729452369"/>
                    </a:ext>
                  </a:extLst>
                </a:gridCol>
              </a:tblGrid>
              <a:tr h="370840">
                <a:tc>
                  <a:txBody>
                    <a:bodyPr/>
                    <a:lstStyle/>
                    <a:p>
                      <a:r>
                        <a:rPr lang="en-US" dirty="0"/>
                        <a:t>Level</a:t>
                      </a:r>
                    </a:p>
                  </a:txBody>
                  <a:tcPr/>
                </a:tc>
                <a:tc>
                  <a:txBody>
                    <a:bodyPr/>
                    <a:lstStyle/>
                    <a:p>
                      <a:r>
                        <a:rPr lang="en-US" dirty="0"/>
                        <a:t>Yes</a:t>
                      </a:r>
                    </a:p>
                  </a:txBody>
                  <a:tcPr/>
                </a:tc>
                <a:tc>
                  <a:txBody>
                    <a:bodyPr/>
                    <a:lstStyle/>
                    <a:p>
                      <a:r>
                        <a:rPr lang="en-US" dirty="0"/>
                        <a:t>No</a:t>
                      </a:r>
                    </a:p>
                  </a:txBody>
                  <a:tcPr/>
                </a:tc>
                <a:tc>
                  <a:txBody>
                    <a:bodyPr/>
                    <a:lstStyle/>
                    <a:p>
                      <a:r>
                        <a:rPr lang="en-US" dirty="0"/>
                        <a:t>Rate</a:t>
                      </a:r>
                    </a:p>
                  </a:txBody>
                  <a:tcPr/>
                </a:tc>
                <a:extLst>
                  <a:ext uri="{0D108BD9-81ED-4DB2-BD59-A6C34878D82A}">
                    <a16:rowId xmlns:a16="http://schemas.microsoft.com/office/drawing/2014/main" val="4267931105"/>
                  </a:ext>
                </a:extLst>
              </a:tr>
              <a:tr h="370840">
                <a:tc>
                  <a:txBody>
                    <a:bodyPr/>
                    <a:lstStyle/>
                    <a:p>
                      <a:r>
                        <a:rPr lang="en-US" dirty="0"/>
                        <a:t>1</a:t>
                      </a:r>
                    </a:p>
                  </a:txBody>
                  <a:tcPr/>
                </a:tc>
                <a:tc>
                  <a:txBody>
                    <a:bodyPr/>
                    <a:lstStyle/>
                    <a:p>
                      <a:r>
                        <a:rPr lang="en-US" dirty="0"/>
                        <a:t>86</a:t>
                      </a:r>
                    </a:p>
                  </a:txBody>
                  <a:tcPr/>
                </a:tc>
                <a:tc>
                  <a:txBody>
                    <a:bodyPr/>
                    <a:lstStyle/>
                    <a:p>
                      <a:r>
                        <a:rPr lang="en-US" dirty="0"/>
                        <a:t>243</a:t>
                      </a:r>
                    </a:p>
                  </a:txBody>
                  <a:tcPr/>
                </a:tc>
                <a:tc>
                  <a:txBody>
                    <a:bodyPr/>
                    <a:lstStyle/>
                    <a:p>
                      <a:r>
                        <a:rPr lang="en-US" dirty="0"/>
                        <a:t>.3539</a:t>
                      </a:r>
                    </a:p>
                  </a:txBody>
                  <a:tcPr/>
                </a:tc>
                <a:extLst>
                  <a:ext uri="{0D108BD9-81ED-4DB2-BD59-A6C34878D82A}">
                    <a16:rowId xmlns:a16="http://schemas.microsoft.com/office/drawing/2014/main" val="3074565085"/>
                  </a:ext>
                </a:extLst>
              </a:tr>
              <a:tr h="370840">
                <a:tc>
                  <a:txBody>
                    <a:bodyPr/>
                    <a:lstStyle/>
                    <a:p>
                      <a:r>
                        <a:rPr lang="en-US" dirty="0"/>
                        <a:t>2</a:t>
                      </a:r>
                    </a:p>
                  </a:txBody>
                  <a:tcPr/>
                </a:tc>
                <a:tc>
                  <a:txBody>
                    <a:bodyPr/>
                    <a:lstStyle/>
                    <a:p>
                      <a:r>
                        <a:rPr lang="en-US" dirty="0"/>
                        <a:t>30</a:t>
                      </a:r>
                    </a:p>
                  </a:txBody>
                  <a:tcPr/>
                </a:tc>
                <a:tc>
                  <a:txBody>
                    <a:bodyPr/>
                    <a:lstStyle/>
                    <a:p>
                      <a:r>
                        <a:rPr lang="en-US" dirty="0"/>
                        <a:t>282</a:t>
                      </a:r>
                    </a:p>
                  </a:txBody>
                  <a:tcPr/>
                </a:tc>
                <a:tc>
                  <a:txBody>
                    <a:bodyPr/>
                    <a:lstStyle/>
                    <a:p>
                      <a:r>
                        <a:rPr lang="en-US" dirty="0"/>
                        <a:t>.1064</a:t>
                      </a:r>
                    </a:p>
                  </a:txBody>
                  <a:tcPr/>
                </a:tc>
                <a:extLst>
                  <a:ext uri="{0D108BD9-81ED-4DB2-BD59-A6C34878D82A}">
                    <a16:rowId xmlns:a16="http://schemas.microsoft.com/office/drawing/2014/main" val="178594088"/>
                  </a:ext>
                </a:extLst>
              </a:tr>
              <a:tr h="370840">
                <a:tc>
                  <a:txBody>
                    <a:bodyPr/>
                    <a:lstStyle/>
                    <a:p>
                      <a:r>
                        <a:rPr lang="en-US" dirty="0"/>
                        <a:t>3</a:t>
                      </a:r>
                    </a:p>
                  </a:txBody>
                  <a:tcPr/>
                </a:tc>
                <a:tc>
                  <a:txBody>
                    <a:bodyPr/>
                    <a:lstStyle/>
                    <a:p>
                      <a:r>
                        <a:rPr lang="en-US" dirty="0"/>
                        <a:t>17</a:t>
                      </a:r>
                    </a:p>
                  </a:txBody>
                  <a:tcPr/>
                </a:tc>
                <a:tc>
                  <a:txBody>
                    <a:bodyPr/>
                    <a:lstStyle/>
                    <a:p>
                      <a:r>
                        <a:rPr lang="en-US" dirty="0"/>
                        <a:t>115</a:t>
                      </a:r>
                    </a:p>
                  </a:txBody>
                  <a:tcPr/>
                </a:tc>
                <a:tc>
                  <a:txBody>
                    <a:bodyPr/>
                    <a:lstStyle/>
                    <a:p>
                      <a:r>
                        <a:rPr lang="en-US" dirty="0"/>
                        <a:t>.1478</a:t>
                      </a:r>
                    </a:p>
                  </a:txBody>
                  <a:tcPr/>
                </a:tc>
                <a:extLst>
                  <a:ext uri="{0D108BD9-81ED-4DB2-BD59-A6C34878D82A}">
                    <a16:rowId xmlns:a16="http://schemas.microsoft.com/office/drawing/2014/main" val="1858930644"/>
                  </a:ext>
                </a:extLst>
              </a:tr>
              <a:tr h="370840">
                <a:tc>
                  <a:txBody>
                    <a:bodyPr/>
                    <a:lstStyle/>
                    <a:p>
                      <a:r>
                        <a:rPr lang="en-US" dirty="0"/>
                        <a:t>4</a:t>
                      </a:r>
                    </a:p>
                  </a:txBody>
                  <a:tcPr/>
                </a:tc>
                <a:tc>
                  <a:txBody>
                    <a:bodyPr/>
                    <a:lstStyle/>
                    <a:p>
                      <a:r>
                        <a:rPr lang="en-US" dirty="0"/>
                        <a:t>3</a:t>
                      </a:r>
                    </a:p>
                  </a:txBody>
                  <a:tcPr/>
                </a:tc>
                <a:tc>
                  <a:txBody>
                    <a:bodyPr/>
                    <a:lstStyle/>
                    <a:p>
                      <a:r>
                        <a:rPr lang="en-US" dirty="0"/>
                        <a:t>57</a:t>
                      </a:r>
                    </a:p>
                  </a:txBody>
                  <a:tcPr/>
                </a:tc>
                <a:tc>
                  <a:txBody>
                    <a:bodyPr/>
                    <a:lstStyle/>
                    <a:p>
                      <a:r>
                        <a:rPr lang="en-US" dirty="0"/>
                        <a:t>.0526</a:t>
                      </a:r>
                    </a:p>
                  </a:txBody>
                  <a:tcPr/>
                </a:tc>
                <a:extLst>
                  <a:ext uri="{0D108BD9-81ED-4DB2-BD59-A6C34878D82A}">
                    <a16:rowId xmlns:a16="http://schemas.microsoft.com/office/drawing/2014/main" val="3225707354"/>
                  </a:ext>
                </a:extLst>
              </a:tr>
              <a:tr h="370840">
                <a:tc>
                  <a:txBody>
                    <a:bodyPr/>
                    <a:lstStyle/>
                    <a:p>
                      <a:r>
                        <a:rPr lang="en-US" dirty="0"/>
                        <a:t>5</a:t>
                      </a:r>
                    </a:p>
                  </a:txBody>
                  <a:tcPr/>
                </a:tc>
                <a:tc>
                  <a:txBody>
                    <a:bodyPr/>
                    <a:lstStyle/>
                    <a:p>
                      <a:r>
                        <a:rPr lang="en-US" dirty="0"/>
                        <a:t>4</a:t>
                      </a:r>
                    </a:p>
                  </a:txBody>
                  <a:tcPr/>
                </a:tc>
                <a:tc>
                  <a:txBody>
                    <a:bodyPr/>
                    <a:lstStyle/>
                    <a:p>
                      <a:r>
                        <a:rPr lang="en-US" dirty="0"/>
                        <a:t>33</a:t>
                      </a:r>
                    </a:p>
                  </a:txBody>
                  <a:tcPr/>
                </a:tc>
                <a:tc>
                  <a:txBody>
                    <a:bodyPr/>
                    <a:lstStyle/>
                    <a:p>
                      <a:r>
                        <a:rPr lang="en-US" dirty="0"/>
                        <a:t>.1212</a:t>
                      </a:r>
                    </a:p>
                  </a:txBody>
                  <a:tcPr/>
                </a:tc>
                <a:extLst>
                  <a:ext uri="{0D108BD9-81ED-4DB2-BD59-A6C34878D82A}">
                    <a16:rowId xmlns:a16="http://schemas.microsoft.com/office/drawing/2014/main" val="1092957721"/>
                  </a:ext>
                </a:extLst>
              </a:tr>
            </a:tbl>
          </a:graphicData>
        </a:graphic>
      </p:graphicFrame>
      <p:sp>
        <p:nvSpPr>
          <p:cNvPr id="11" name="Title 1">
            <a:extLst>
              <a:ext uri="{FF2B5EF4-FFF2-40B4-BE49-F238E27FC236}">
                <a16:creationId xmlns:a16="http://schemas.microsoft.com/office/drawing/2014/main" id="{62E01DC8-B6A4-7C40-BA8F-38AD0D12E94F}"/>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Attrition Rate</a:t>
            </a:r>
          </a:p>
        </p:txBody>
      </p:sp>
      <p:sp>
        <p:nvSpPr>
          <p:cNvPr id="12" name="Title 1">
            <a:extLst>
              <a:ext uri="{FF2B5EF4-FFF2-40B4-BE49-F238E27FC236}">
                <a16:creationId xmlns:a16="http://schemas.microsoft.com/office/drawing/2014/main" id="{CAF9700B-6B9D-714C-841A-C4DBE0F373BA}"/>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Examining the Data</a:t>
            </a:r>
          </a:p>
        </p:txBody>
      </p:sp>
      <p:cxnSp>
        <p:nvCxnSpPr>
          <p:cNvPr id="13" name="Straight Connector 12">
            <a:extLst>
              <a:ext uri="{FF2B5EF4-FFF2-40B4-BE49-F238E27FC236}">
                <a16:creationId xmlns:a16="http://schemas.microsoft.com/office/drawing/2014/main" id="{82F7FC76-C72B-694B-951D-A4CCFA38E930}"/>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7B0BF2D5-69C0-9140-848A-C1843554E41E}"/>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Insights and Discoveries</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5" name="Straight Connector 14">
            <a:extLst>
              <a:ext uri="{FF2B5EF4-FFF2-40B4-BE49-F238E27FC236}">
                <a16:creationId xmlns:a16="http://schemas.microsoft.com/office/drawing/2014/main" id="{A2E3A971-0624-B04A-87D7-122DD8ECD03D}"/>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CFF21E9-2F57-BA4C-812A-C7E600D556BF}"/>
              </a:ext>
            </a:extLst>
          </p:cNvPr>
          <p:cNvPicPr>
            <a:picLocks noChangeAspect="1"/>
          </p:cNvPicPr>
          <p:nvPr/>
        </p:nvPicPr>
        <p:blipFill>
          <a:blip r:embed="rId2"/>
          <a:stretch>
            <a:fillRect/>
          </a:stretch>
        </p:blipFill>
        <p:spPr>
          <a:xfrm>
            <a:off x="3970336" y="1130896"/>
            <a:ext cx="8081473" cy="5536604"/>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6E7ADA52-7E4E-D64F-A0DD-BE62B2D261CD}"/>
              </a:ext>
            </a:extLst>
          </p:cNvPr>
          <p:cNvCxnSpPr/>
          <p:nvPr/>
        </p:nvCxnSpPr>
        <p:spPr>
          <a:xfrm>
            <a:off x="1058201" y="4621007"/>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44D687-ED54-0145-80D3-3EEB26CE2B9E}"/>
              </a:ext>
            </a:extLst>
          </p:cNvPr>
          <p:cNvSpPr txBox="1"/>
          <p:nvPr/>
        </p:nvSpPr>
        <p:spPr>
          <a:xfrm>
            <a:off x="1578973" y="4251674"/>
            <a:ext cx="1074333" cy="369332"/>
          </a:xfrm>
          <a:prstGeom prst="rect">
            <a:avLst/>
          </a:prstGeom>
          <a:noFill/>
        </p:spPr>
        <p:txBody>
          <a:bodyPr wrap="none" rtlCol="0">
            <a:spAutoFit/>
          </a:bodyPr>
          <a:lstStyle/>
          <a:p>
            <a:r>
              <a:rPr lang="en-US" dirty="0"/>
              <a:t>Job Level</a:t>
            </a:r>
          </a:p>
        </p:txBody>
      </p:sp>
      <p:sp>
        <p:nvSpPr>
          <p:cNvPr id="18" name="TextBox 17">
            <a:extLst>
              <a:ext uri="{FF2B5EF4-FFF2-40B4-BE49-F238E27FC236}">
                <a16:creationId xmlns:a16="http://schemas.microsoft.com/office/drawing/2014/main" id="{26398FA6-3771-8149-BACE-663388AAB134}"/>
              </a:ext>
            </a:extLst>
          </p:cNvPr>
          <p:cNvSpPr txBox="1"/>
          <p:nvPr/>
        </p:nvSpPr>
        <p:spPr>
          <a:xfrm>
            <a:off x="1049217" y="4621007"/>
            <a:ext cx="2218167" cy="1200329"/>
          </a:xfrm>
          <a:prstGeom prst="rect">
            <a:avLst/>
          </a:prstGeom>
          <a:noFill/>
        </p:spPr>
        <p:txBody>
          <a:bodyPr wrap="square" rtlCol="0">
            <a:spAutoFit/>
          </a:bodyPr>
          <a:lstStyle/>
          <a:p>
            <a:r>
              <a:rPr lang="en-US" dirty="0"/>
              <a:t>A downward trend in Attrition Rate can be found with increasing Job Level.</a:t>
            </a:r>
          </a:p>
        </p:txBody>
      </p:sp>
    </p:spTree>
    <p:extLst>
      <p:ext uri="{BB962C8B-B14F-4D97-AF65-F5344CB8AC3E}">
        <p14:creationId xmlns:p14="http://schemas.microsoft.com/office/powerpoint/2010/main" val="234917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1CA2BA-2C85-244F-9C0D-C41CE34E1CED}"/>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4" name="Straight Connector 3">
            <a:extLst>
              <a:ext uri="{FF2B5EF4-FFF2-40B4-BE49-F238E27FC236}">
                <a16:creationId xmlns:a16="http://schemas.microsoft.com/office/drawing/2014/main" id="{17F970E9-53E6-9747-B79A-F47F399815A2}"/>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40EF01F-2337-AD4D-AB0E-CF4D8DAC1831}"/>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FF7AF35C-C88D-7944-B5FE-DB00D61A57CC}"/>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1B771D2-C36C-F549-A8DB-7B4BD2293960}"/>
              </a:ext>
            </a:extLst>
          </p:cNvPr>
          <p:cNvPicPr>
            <a:picLocks noChangeAspect="1"/>
          </p:cNvPicPr>
          <p:nvPr/>
        </p:nvPicPr>
        <p:blipFill>
          <a:blip r:embed="rId2"/>
          <a:stretch>
            <a:fillRect/>
          </a:stretch>
        </p:blipFill>
        <p:spPr>
          <a:xfrm>
            <a:off x="2935559" y="1059642"/>
            <a:ext cx="8766130" cy="5607858"/>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D60854A6-B9A3-B247-9B7F-11B87BA94BF4}"/>
              </a:ext>
            </a:extLst>
          </p:cNvPr>
          <p:cNvCxnSpPr/>
          <p:nvPr/>
        </p:nvCxnSpPr>
        <p:spPr>
          <a:xfrm>
            <a:off x="499295" y="3131255"/>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C738DF-5F29-1E42-BD75-99CBE7140931}"/>
              </a:ext>
            </a:extLst>
          </p:cNvPr>
          <p:cNvSpPr txBox="1"/>
          <p:nvPr/>
        </p:nvSpPr>
        <p:spPr>
          <a:xfrm>
            <a:off x="743935" y="2783363"/>
            <a:ext cx="1710918" cy="369332"/>
          </a:xfrm>
          <a:prstGeom prst="rect">
            <a:avLst/>
          </a:prstGeom>
          <a:noFill/>
        </p:spPr>
        <p:txBody>
          <a:bodyPr wrap="none" rtlCol="0">
            <a:spAutoFit/>
          </a:bodyPr>
          <a:lstStyle/>
          <a:p>
            <a:r>
              <a:rPr lang="en-US" dirty="0"/>
              <a:t>Attrition by Age</a:t>
            </a:r>
          </a:p>
        </p:txBody>
      </p:sp>
      <p:sp>
        <p:nvSpPr>
          <p:cNvPr id="10" name="TextBox 9">
            <a:extLst>
              <a:ext uri="{FF2B5EF4-FFF2-40B4-BE49-F238E27FC236}">
                <a16:creationId xmlns:a16="http://schemas.microsoft.com/office/drawing/2014/main" id="{3942C002-8377-8A49-A9A9-A750E05852E2}"/>
              </a:ext>
            </a:extLst>
          </p:cNvPr>
          <p:cNvSpPr txBox="1"/>
          <p:nvPr/>
        </p:nvSpPr>
        <p:spPr>
          <a:xfrm>
            <a:off x="490311" y="3131255"/>
            <a:ext cx="2218167" cy="923330"/>
          </a:xfrm>
          <a:prstGeom prst="rect">
            <a:avLst/>
          </a:prstGeom>
          <a:noFill/>
        </p:spPr>
        <p:txBody>
          <a:bodyPr wrap="square" rtlCol="0">
            <a:spAutoFit/>
          </a:bodyPr>
          <a:lstStyle/>
          <a:p>
            <a:r>
              <a:rPr lang="en-US" dirty="0"/>
              <a:t>As age increases, the attrition rate appears to decrease.</a:t>
            </a:r>
          </a:p>
        </p:txBody>
      </p:sp>
    </p:spTree>
    <p:extLst>
      <p:ext uri="{BB962C8B-B14F-4D97-AF65-F5344CB8AC3E}">
        <p14:creationId xmlns:p14="http://schemas.microsoft.com/office/powerpoint/2010/main" val="3165707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pic>
        <p:nvPicPr>
          <p:cNvPr id="2" name="Picture 1">
            <a:extLst>
              <a:ext uri="{FF2B5EF4-FFF2-40B4-BE49-F238E27FC236}">
                <a16:creationId xmlns:a16="http://schemas.microsoft.com/office/drawing/2014/main" id="{BC683152-3E54-D740-9575-F215C929EB1F}"/>
              </a:ext>
            </a:extLst>
          </p:cNvPr>
          <p:cNvPicPr>
            <a:picLocks noChangeAspect="1"/>
          </p:cNvPicPr>
          <p:nvPr/>
        </p:nvPicPr>
        <p:blipFill>
          <a:blip r:embed="rId3"/>
          <a:stretch>
            <a:fillRect/>
          </a:stretch>
        </p:blipFill>
        <p:spPr>
          <a:xfrm>
            <a:off x="2609684" y="974894"/>
            <a:ext cx="9191848" cy="58831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Title 1">
            <a:extLst>
              <a:ext uri="{FF2B5EF4-FFF2-40B4-BE49-F238E27FC236}">
                <a16:creationId xmlns:a16="http://schemas.microsoft.com/office/drawing/2014/main" id="{E5D5978C-5C21-8940-90BD-7F28FA2A2B51}"/>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34" name="Straight Connector 33">
            <a:extLst>
              <a:ext uri="{FF2B5EF4-FFF2-40B4-BE49-F238E27FC236}">
                <a16:creationId xmlns:a16="http://schemas.microsoft.com/office/drawing/2014/main" id="{4FE324E8-6F1D-4942-A0E6-B47BDC41B9AD}"/>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663824D6-9649-E44D-9533-318D35AA2B8A}"/>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36" name="Straight Connector 35">
            <a:extLst>
              <a:ext uri="{FF2B5EF4-FFF2-40B4-BE49-F238E27FC236}">
                <a16:creationId xmlns:a16="http://schemas.microsoft.com/office/drawing/2014/main" id="{9520958F-9DE0-B64E-9676-4BF388FDB857}"/>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24E480-1AFE-7540-92BD-7A928C7B0F5D}"/>
              </a:ext>
            </a:extLst>
          </p:cNvPr>
          <p:cNvCxnSpPr/>
          <p:nvPr/>
        </p:nvCxnSpPr>
        <p:spPr>
          <a:xfrm>
            <a:off x="237583" y="1775065"/>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5973AF-86A5-0742-94C0-C906CF854E5A}"/>
              </a:ext>
            </a:extLst>
          </p:cNvPr>
          <p:cNvSpPr txBox="1"/>
          <p:nvPr/>
        </p:nvSpPr>
        <p:spPr>
          <a:xfrm>
            <a:off x="450163" y="1405732"/>
            <a:ext cx="1775038" cy="369332"/>
          </a:xfrm>
          <a:prstGeom prst="rect">
            <a:avLst/>
          </a:prstGeom>
          <a:noFill/>
        </p:spPr>
        <p:txBody>
          <a:bodyPr wrap="none" rtlCol="0">
            <a:spAutoFit/>
          </a:bodyPr>
          <a:lstStyle/>
          <a:p>
            <a:r>
              <a:rPr lang="en-US" dirty="0"/>
              <a:t>High Correlation</a:t>
            </a:r>
          </a:p>
        </p:txBody>
      </p:sp>
      <p:sp>
        <p:nvSpPr>
          <p:cNvPr id="10" name="TextBox 9">
            <a:extLst>
              <a:ext uri="{FF2B5EF4-FFF2-40B4-BE49-F238E27FC236}">
                <a16:creationId xmlns:a16="http://schemas.microsoft.com/office/drawing/2014/main" id="{55E450D4-5CB0-984D-AA28-46E5545D19D4}"/>
              </a:ext>
            </a:extLst>
          </p:cNvPr>
          <p:cNvSpPr txBox="1"/>
          <p:nvPr/>
        </p:nvSpPr>
        <p:spPr>
          <a:xfrm>
            <a:off x="228599" y="1775065"/>
            <a:ext cx="2218167" cy="1754326"/>
          </a:xfrm>
          <a:prstGeom prst="rect">
            <a:avLst/>
          </a:prstGeom>
          <a:noFill/>
        </p:spPr>
        <p:txBody>
          <a:bodyPr wrap="square" rtlCol="0">
            <a:spAutoFit/>
          </a:bodyPr>
          <a:lstStyle/>
          <a:p>
            <a:r>
              <a:rPr lang="en-US" dirty="0"/>
              <a:t>The table to the right shows some high correlation variables. Particularly, we are interested in anything over .50.</a:t>
            </a:r>
          </a:p>
        </p:txBody>
      </p:sp>
    </p:spTree>
    <p:extLst>
      <p:ext uri="{BB962C8B-B14F-4D97-AF65-F5344CB8AC3E}">
        <p14:creationId xmlns:p14="http://schemas.microsoft.com/office/powerpoint/2010/main" val="84376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D9948E3-1884-1741-8DBF-A8371A346B8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A6E26C1-9CC5-F048-AEEB-2DCD9F279E1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Classifying</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FB990B41-9626-7B4A-AD46-07A76C4CC2E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15304394-8202-E84B-B42D-DE5DF2B8E506}"/>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Determining Variables and Prediction Success </a:t>
            </a:r>
          </a:p>
        </p:txBody>
      </p:sp>
      <p:pic>
        <p:nvPicPr>
          <p:cNvPr id="7" name="Picture 6">
            <a:extLst>
              <a:ext uri="{FF2B5EF4-FFF2-40B4-BE49-F238E27FC236}">
                <a16:creationId xmlns:a16="http://schemas.microsoft.com/office/drawing/2014/main" id="{40411290-552C-D840-A571-CF96CF7B9946}"/>
              </a:ext>
            </a:extLst>
          </p:cNvPr>
          <p:cNvPicPr>
            <a:picLocks noChangeAspect="1"/>
          </p:cNvPicPr>
          <p:nvPr/>
        </p:nvPicPr>
        <p:blipFill>
          <a:blip r:embed="rId2"/>
          <a:stretch>
            <a:fillRect/>
          </a:stretch>
        </p:blipFill>
        <p:spPr>
          <a:xfrm>
            <a:off x="2943582" y="988999"/>
            <a:ext cx="6304834" cy="5854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Connector 7">
            <a:extLst>
              <a:ext uri="{FF2B5EF4-FFF2-40B4-BE49-F238E27FC236}">
                <a16:creationId xmlns:a16="http://schemas.microsoft.com/office/drawing/2014/main" id="{AF179FBA-75D6-DC4A-952D-B9A30CE35FA6}"/>
              </a:ext>
            </a:extLst>
          </p:cNvPr>
          <p:cNvCxnSpPr/>
          <p:nvPr/>
        </p:nvCxnSpPr>
        <p:spPr>
          <a:xfrm>
            <a:off x="237583" y="1775065"/>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657505-32FA-E94B-B581-814539CA6989}"/>
              </a:ext>
            </a:extLst>
          </p:cNvPr>
          <p:cNvSpPr txBox="1"/>
          <p:nvPr/>
        </p:nvSpPr>
        <p:spPr>
          <a:xfrm>
            <a:off x="1030546" y="1405733"/>
            <a:ext cx="614271" cy="369332"/>
          </a:xfrm>
          <a:prstGeom prst="rect">
            <a:avLst/>
          </a:prstGeom>
          <a:noFill/>
        </p:spPr>
        <p:txBody>
          <a:bodyPr wrap="none" rtlCol="0">
            <a:spAutoFit/>
          </a:bodyPr>
          <a:lstStyle/>
          <a:p>
            <a:r>
              <a:rPr lang="en-US" dirty="0" err="1"/>
              <a:t>kNN</a:t>
            </a:r>
            <a:endParaRPr lang="en-US" dirty="0"/>
          </a:p>
        </p:txBody>
      </p:sp>
      <p:sp>
        <p:nvSpPr>
          <p:cNvPr id="10" name="TextBox 9">
            <a:extLst>
              <a:ext uri="{FF2B5EF4-FFF2-40B4-BE49-F238E27FC236}">
                <a16:creationId xmlns:a16="http://schemas.microsoft.com/office/drawing/2014/main" id="{671BED6A-F614-A541-8727-52AA900323F4}"/>
              </a:ext>
            </a:extLst>
          </p:cNvPr>
          <p:cNvSpPr txBox="1"/>
          <p:nvPr/>
        </p:nvSpPr>
        <p:spPr>
          <a:xfrm>
            <a:off x="228599" y="1775065"/>
            <a:ext cx="2218167" cy="3970318"/>
          </a:xfrm>
          <a:prstGeom prst="rect">
            <a:avLst/>
          </a:prstGeom>
          <a:noFill/>
        </p:spPr>
        <p:txBody>
          <a:bodyPr wrap="square" rtlCol="0">
            <a:spAutoFit/>
          </a:bodyPr>
          <a:lstStyle/>
          <a:p>
            <a:r>
              <a:rPr lang="en-US" dirty="0"/>
              <a:t>This model shows that we ran test on the model thirty times. Each time, we increased the value of k by one unit to find the best k. We settled on 13. Even though it may not be the best for this set of iterations, 13 performed well in singular test as well as this test.</a:t>
            </a:r>
          </a:p>
        </p:txBody>
      </p:sp>
    </p:spTree>
    <p:extLst>
      <p:ext uri="{BB962C8B-B14F-4D97-AF65-F5344CB8AC3E}">
        <p14:creationId xmlns:p14="http://schemas.microsoft.com/office/powerpoint/2010/main" val="396728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D84D2A3-6392-7647-BA50-9FC2C63BCDE5}"/>
              </a:ext>
            </a:extLst>
          </p:cNvPr>
          <p:cNvPicPr>
            <a:picLocks noChangeAspect="1"/>
          </p:cNvPicPr>
          <p:nvPr/>
        </p:nvPicPr>
        <p:blipFill>
          <a:blip r:embed="rId3"/>
          <a:stretch>
            <a:fillRect/>
          </a:stretch>
        </p:blipFill>
        <p:spPr>
          <a:xfrm>
            <a:off x="8105775" y="1165254"/>
            <a:ext cx="3260210" cy="536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itle 1">
            <a:extLst>
              <a:ext uri="{FF2B5EF4-FFF2-40B4-BE49-F238E27FC236}">
                <a16:creationId xmlns:a16="http://schemas.microsoft.com/office/drawing/2014/main" id="{52BDDD4F-A832-EB4C-B1F1-AA2225E43AF0}"/>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Selecting Variables</a:t>
            </a:r>
          </a:p>
        </p:txBody>
      </p:sp>
      <p:cxnSp>
        <p:nvCxnSpPr>
          <p:cNvPr id="36" name="Straight Connector 35">
            <a:extLst>
              <a:ext uri="{FF2B5EF4-FFF2-40B4-BE49-F238E27FC236}">
                <a16:creationId xmlns:a16="http://schemas.microsoft.com/office/drawing/2014/main" id="{B11E22F4-F096-A74C-BE5A-41A5F990CB41}"/>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69F343C9-9BE1-BA48-990B-79853E717092}"/>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Selected Variables for Model</a:t>
            </a:r>
          </a:p>
        </p:txBody>
      </p:sp>
      <p:sp>
        <p:nvSpPr>
          <p:cNvPr id="6" name="TextBox 5">
            <a:extLst>
              <a:ext uri="{FF2B5EF4-FFF2-40B4-BE49-F238E27FC236}">
                <a16:creationId xmlns:a16="http://schemas.microsoft.com/office/drawing/2014/main" id="{8EC47E0D-C911-FF40-925C-479F02E3FF6F}"/>
              </a:ext>
            </a:extLst>
          </p:cNvPr>
          <p:cNvSpPr txBox="1"/>
          <p:nvPr/>
        </p:nvSpPr>
        <p:spPr>
          <a:xfrm>
            <a:off x="856260" y="1572385"/>
            <a:ext cx="2868478"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t>BusinessTravel</a:t>
            </a:r>
            <a:endParaRPr lang="en-US" dirty="0"/>
          </a:p>
          <a:p>
            <a:pPr marL="285750" indent="-285750">
              <a:buFont typeface="Arial" panose="020B0604020202020204" pitchFamily="34" charset="0"/>
              <a:buChar char="•"/>
            </a:pPr>
            <a:r>
              <a:rPr lang="en-US" dirty="0" err="1"/>
              <a:t>JobLevel</a:t>
            </a:r>
            <a:endParaRPr lang="en-US" dirty="0"/>
          </a:p>
          <a:p>
            <a:pPr marL="285750" indent="-285750">
              <a:buFont typeface="Arial" panose="020B0604020202020204" pitchFamily="34" charset="0"/>
              <a:buChar char="•"/>
            </a:pPr>
            <a:r>
              <a:rPr lang="en-US" dirty="0" err="1"/>
              <a:t>JobRole</a:t>
            </a:r>
            <a:endParaRPr lang="en-US" dirty="0"/>
          </a:p>
          <a:p>
            <a:pPr marL="285750" indent="-285750">
              <a:buFont typeface="Arial" panose="020B0604020202020204" pitchFamily="34" charset="0"/>
              <a:buChar char="•"/>
            </a:pPr>
            <a:r>
              <a:rPr lang="en-US" dirty="0" err="1"/>
              <a:t>YearsSinceLastPromotion</a:t>
            </a:r>
            <a:endParaRPr lang="en-US" dirty="0"/>
          </a:p>
        </p:txBody>
      </p:sp>
      <p:cxnSp>
        <p:nvCxnSpPr>
          <p:cNvPr id="12" name="Straight Connector 11">
            <a:extLst>
              <a:ext uri="{FF2B5EF4-FFF2-40B4-BE49-F238E27FC236}">
                <a16:creationId xmlns:a16="http://schemas.microsoft.com/office/drawing/2014/main" id="{B986B0C5-F48D-5549-939A-08658F0A660A}"/>
              </a:ext>
            </a:extLst>
          </p:cNvPr>
          <p:cNvCxnSpPr/>
          <p:nvPr/>
        </p:nvCxnSpPr>
        <p:spPr>
          <a:xfrm>
            <a:off x="958156" y="325550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58F5F2-91AF-324A-868F-4BA5EDFFC7E0}"/>
              </a:ext>
            </a:extLst>
          </p:cNvPr>
          <p:cNvSpPr txBox="1"/>
          <p:nvPr/>
        </p:nvSpPr>
        <p:spPr>
          <a:xfrm>
            <a:off x="1070515" y="2886168"/>
            <a:ext cx="1969322" cy="369332"/>
          </a:xfrm>
          <a:prstGeom prst="rect">
            <a:avLst/>
          </a:prstGeom>
          <a:noFill/>
        </p:spPr>
        <p:txBody>
          <a:bodyPr wrap="none" rtlCol="0">
            <a:spAutoFit/>
          </a:bodyPr>
          <a:lstStyle/>
          <a:p>
            <a:r>
              <a:rPr lang="en-US" dirty="0"/>
              <a:t>Selecting Variables</a:t>
            </a:r>
          </a:p>
        </p:txBody>
      </p:sp>
      <p:sp>
        <p:nvSpPr>
          <p:cNvPr id="15" name="TextBox 14">
            <a:extLst>
              <a:ext uri="{FF2B5EF4-FFF2-40B4-BE49-F238E27FC236}">
                <a16:creationId xmlns:a16="http://schemas.microsoft.com/office/drawing/2014/main" id="{5276A8F5-BA22-254D-9F08-BBA9343533EA}"/>
              </a:ext>
            </a:extLst>
          </p:cNvPr>
          <p:cNvSpPr txBox="1"/>
          <p:nvPr/>
        </p:nvSpPr>
        <p:spPr>
          <a:xfrm>
            <a:off x="949172" y="3255500"/>
            <a:ext cx="2218167" cy="3139321"/>
          </a:xfrm>
          <a:prstGeom prst="rect">
            <a:avLst/>
          </a:prstGeom>
          <a:noFill/>
        </p:spPr>
        <p:txBody>
          <a:bodyPr wrap="square" rtlCol="0">
            <a:spAutoFit/>
          </a:bodyPr>
          <a:lstStyle/>
          <a:p>
            <a:r>
              <a:rPr lang="en-US" dirty="0"/>
              <a:t>Any variable that had a p-value of less that .05 remained in the model. Anything above that threshold was eliminated because a p-value of more than 0.05 indicates an insignificant impact on the model.</a:t>
            </a:r>
          </a:p>
        </p:txBody>
      </p:sp>
    </p:spTree>
    <p:extLst>
      <p:ext uri="{BB962C8B-B14F-4D97-AF65-F5344CB8AC3E}">
        <p14:creationId xmlns:p14="http://schemas.microsoft.com/office/powerpoint/2010/main" val="1061713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D9948E3-1884-1741-8DBF-A8371A346B8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A6E26C1-9CC5-F048-AEEB-2DCD9F279E1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Predicting</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FB990B41-9626-7B4A-AD46-07A76C4CC2E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15304394-8202-E84B-B42D-DE5DF2B8E506}"/>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Determining Variables and Prediction Success </a:t>
            </a:r>
          </a:p>
        </p:txBody>
      </p:sp>
      <p:pic>
        <p:nvPicPr>
          <p:cNvPr id="6" name="Picture 5">
            <a:extLst>
              <a:ext uri="{FF2B5EF4-FFF2-40B4-BE49-F238E27FC236}">
                <a16:creationId xmlns:a16="http://schemas.microsoft.com/office/drawing/2014/main" id="{2A447705-DBF8-0F4E-82B9-D145AA27CF10}"/>
              </a:ext>
            </a:extLst>
          </p:cNvPr>
          <p:cNvPicPr>
            <a:picLocks noChangeAspect="1"/>
          </p:cNvPicPr>
          <p:nvPr/>
        </p:nvPicPr>
        <p:blipFill rotWithShape="1">
          <a:blip r:embed="rId2"/>
          <a:srcRect t="1430" b="68951"/>
          <a:stretch/>
        </p:blipFill>
        <p:spPr>
          <a:xfrm>
            <a:off x="768867" y="2348392"/>
            <a:ext cx="4452380" cy="171184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562E300-CD72-7D4B-871D-F732CAA2EFB7}"/>
              </a:ext>
            </a:extLst>
          </p:cNvPr>
          <p:cNvPicPr>
            <a:picLocks noChangeAspect="1"/>
          </p:cNvPicPr>
          <p:nvPr/>
        </p:nvPicPr>
        <p:blipFill>
          <a:blip r:embed="rId3"/>
          <a:stretch>
            <a:fillRect/>
          </a:stretch>
        </p:blipFill>
        <p:spPr>
          <a:xfrm>
            <a:off x="9657570" y="988999"/>
            <a:ext cx="1513790" cy="580967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1D18640-8E02-024E-97F8-77EB6B4FC6CA}"/>
              </a:ext>
            </a:extLst>
          </p:cNvPr>
          <p:cNvSpPr txBox="1"/>
          <p:nvPr/>
        </p:nvSpPr>
        <p:spPr>
          <a:xfrm>
            <a:off x="2043112" y="4221126"/>
            <a:ext cx="1515158" cy="369332"/>
          </a:xfrm>
          <a:prstGeom prst="rect">
            <a:avLst/>
          </a:prstGeom>
          <a:noFill/>
        </p:spPr>
        <p:txBody>
          <a:bodyPr wrap="none" rtlCol="0">
            <a:spAutoFit/>
          </a:bodyPr>
          <a:lstStyle/>
          <a:p>
            <a:r>
              <a:rPr lang="en-US" dirty="0" err="1"/>
              <a:t>kNN</a:t>
            </a:r>
            <a:r>
              <a:rPr lang="en-US" dirty="0"/>
              <a:t> Classifier</a:t>
            </a:r>
          </a:p>
        </p:txBody>
      </p:sp>
      <p:sp>
        <p:nvSpPr>
          <p:cNvPr id="10" name="TextBox 9">
            <a:extLst>
              <a:ext uri="{FF2B5EF4-FFF2-40B4-BE49-F238E27FC236}">
                <a16:creationId xmlns:a16="http://schemas.microsoft.com/office/drawing/2014/main" id="{E1CEB81E-A645-2449-87F7-21E95BB34712}"/>
              </a:ext>
            </a:extLst>
          </p:cNvPr>
          <p:cNvSpPr txBox="1"/>
          <p:nvPr/>
        </p:nvSpPr>
        <p:spPr>
          <a:xfrm>
            <a:off x="8048847" y="3094074"/>
            <a:ext cx="1230017" cy="369332"/>
          </a:xfrm>
          <a:prstGeom prst="rect">
            <a:avLst/>
          </a:prstGeom>
          <a:noFill/>
        </p:spPr>
        <p:txBody>
          <a:bodyPr wrap="none" rtlCol="0">
            <a:spAutoFit/>
          </a:bodyPr>
          <a:lstStyle/>
          <a:p>
            <a:r>
              <a:rPr lang="en-US" dirty="0"/>
              <a:t>Regression</a:t>
            </a:r>
          </a:p>
        </p:txBody>
      </p:sp>
      <p:cxnSp>
        <p:nvCxnSpPr>
          <p:cNvPr id="11" name="Straight Connector 10">
            <a:extLst>
              <a:ext uri="{FF2B5EF4-FFF2-40B4-BE49-F238E27FC236}">
                <a16:creationId xmlns:a16="http://schemas.microsoft.com/office/drawing/2014/main" id="{DE864213-5879-A641-96A9-61EBA01E3466}"/>
              </a:ext>
            </a:extLst>
          </p:cNvPr>
          <p:cNvCxnSpPr/>
          <p:nvPr/>
        </p:nvCxnSpPr>
        <p:spPr>
          <a:xfrm>
            <a:off x="1615702" y="5229016"/>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090A91-92D2-DD47-BAA1-72CC75489A3C}"/>
              </a:ext>
            </a:extLst>
          </p:cNvPr>
          <p:cNvSpPr txBox="1"/>
          <p:nvPr/>
        </p:nvSpPr>
        <p:spPr>
          <a:xfrm>
            <a:off x="1728061" y="4859684"/>
            <a:ext cx="1239635" cy="369332"/>
          </a:xfrm>
          <a:prstGeom prst="rect">
            <a:avLst/>
          </a:prstGeom>
          <a:noFill/>
        </p:spPr>
        <p:txBody>
          <a:bodyPr wrap="none" rtlCol="0">
            <a:spAutoFit/>
          </a:bodyPr>
          <a:lstStyle/>
          <a:p>
            <a:r>
              <a:rPr lang="en-US" dirty="0"/>
              <a:t>Predictions</a:t>
            </a:r>
          </a:p>
        </p:txBody>
      </p:sp>
      <p:sp>
        <p:nvSpPr>
          <p:cNvPr id="13" name="TextBox 12">
            <a:extLst>
              <a:ext uri="{FF2B5EF4-FFF2-40B4-BE49-F238E27FC236}">
                <a16:creationId xmlns:a16="http://schemas.microsoft.com/office/drawing/2014/main" id="{E3ED3F5B-C2A4-604F-A1F5-45B953870968}"/>
              </a:ext>
            </a:extLst>
          </p:cNvPr>
          <p:cNvSpPr txBox="1"/>
          <p:nvPr/>
        </p:nvSpPr>
        <p:spPr>
          <a:xfrm>
            <a:off x="1606718" y="5229016"/>
            <a:ext cx="6442129" cy="646331"/>
          </a:xfrm>
          <a:prstGeom prst="rect">
            <a:avLst/>
          </a:prstGeom>
          <a:noFill/>
        </p:spPr>
        <p:txBody>
          <a:bodyPr wrap="square" rtlCol="0">
            <a:spAutoFit/>
          </a:bodyPr>
          <a:lstStyle/>
          <a:p>
            <a:r>
              <a:rPr lang="en-US" dirty="0"/>
              <a:t>Predictions and outputs were saved to .csv files and are awaiting comparison to determine if models perform well.</a:t>
            </a:r>
          </a:p>
        </p:txBody>
      </p:sp>
    </p:spTree>
    <p:extLst>
      <p:ext uri="{BB962C8B-B14F-4D97-AF65-F5344CB8AC3E}">
        <p14:creationId xmlns:p14="http://schemas.microsoft.com/office/powerpoint/2010/main" val="40432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7" name="TextBox 6">
            <a:extLst>
              <a:ext uri="{FF2B5EF4-FFF2-40B4-BE49-F238E27FC236}">
                <a16:creationId xmlns:a16="http://schemas.microsoft.com/office/drawing/2014/main" id="{1527D6AD-0E67-794A-BE65-64C92BDA8B22}"/>
              </a:ext>
            </a:extLst>
          </p:cNvPr>
          <p:cNvSpPr txBox="1"/>
          <p:nvPr/>
        </p:nvSpPr>
        <p:spPr>
          <a:xfrm>
            <a:off x="3076135" y="4321910"/>
            <a:ext cx="6039731" cy="369332"/>
          </a:xfrm>
          <a:prstGeom prst="rect">
            <a:avLst/>
          </a:prstGeom>
          <a:noFill/>
        </p:spPr>
        <p:txBody>
          <a:bodyPr wrap="none" rtlCol="0">
            <a:spAutoFit/>
          </a:bodyPr>
          <a:lstStyle/>
          <a:p>
            <a:pPr algn="ctr"/>
            <a:r>
              <a:rPr lang="en-US" dirty="0">
                <a:solidFill>
                  <a:schemeClr val="bg1"/>
                </a:solidFill>
              </a:rPr>
              <a:t>Please email all questions and concerns to </a:t>
            </a:r>
            <a:r>
              <a:rPr lang="en-US" dirty="0" err="1">
                <a:solidFill>
                  <a:schemeClr val="bg1"/>
                </a:solidFill>
              </a:rPr>
              <a:t>zharris@smu.edu</a:t>
            </a:r>
            <a:r>
              <a:rPr lang="en-US" dirty="0">
                <a:solidFill>
                  <a:schemeClr val="bg1"/>
                </a:solidFill>
              </a:rPr>
              <a:t>.</a:t>
            </a: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Attrition Case Study</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Overview</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Insights and Discoveries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Classifying</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nvGrpSpPr>
          <p:cNvPr id="50" name="Group 49">
            <a:extLst>
              <a:ext uri="{FF2B5EF4-FFF2-40B4-BE49-F238E27FC236}">
                <a16:creationId xmlns:a16="http://schemas.microsoft.com/office/drawing/2014/main" id="{DF7011B5-ECE5-4546-AE5D-63E5DE987D39}"/>
              </a:ext>
            </a:extLst>
          </p:cNvPr>
          <p:cNvGrpSpPr/>
          <p:nvPr/>
        </p:nvGrpSpPr>
        <p:grpSpPr>
          <a:xfrm rot="21328729">
            <a:off x="4039017" y="1876641"/>
            <a:ext cx="3968496" cy="3968496"/>
            <a:chOff x="4111752" y="1742991"/>
            <a:chExt cx="3968496" cy="3968496"/>
          </a:xfrm>
        </p:grpSpPr>
        <p:sp>
          <p:nvSpPr>
            <p:cNvPr id="46" name="Arc 45">
              <a:extLst>
                <a:ext uri="{FF2B5EF4-FFF2-40B4-BE49-F238E27FC236}">
                  <a16:creationId xmlns:a16="http://schemas.microsoft.com/office/drawing/2014/main" id="{B15DD065-3185-4A49-A6C5-33FD7719286C}"/>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247DBF5-E788-544F-B332-42B0C8445B6A}"/>
                </a:ext>
              </a:extLst>
            </p:cNvPr>
            <p:cNvCxnSpPr>
              <a:cxnSpLocks/>
              <a:endCxn id="46"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15F7E8E5-9DC0-8347-961F-8535CE6E2343}"/>
              </a:ext>
            </a:extLst>
          </p:cNvPr>
          <p:cNvGrpSpPr/>
          <p:nvPr/>
        </p:nvGrpSpPr>
        <p:grpSpPr>
          <a:xfrm rot="3436780">
            <a:off x="3999178" y="1806117"/>
            <a:ext cx="3968496" cy="3968496"/>
            <a:chOff x="4111752" y="1742991"/>
            <a:chExt cx="3968496" cy="3968496"/>
          </a:xfrm>
        </p:grpSpPr>
        <p:sp>
          <p:nvSpPr>
            <p:cNvPr id="56" name="Arc 55">
              <a:extLst>
                <a:ext uri="{FF2B5EF4-FFF2-40B4-BE49-F238E27FC236}">
                  <a16:creationId xmlns:a16="http://schemas.microsoft.com/office/drawing/2014/main" id="{1353EE7A-C987-F24B-B9F0-DB3C7BA5A295}"/>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313AD94-9C96-DD45-A606-D14E06333D97}"/>
                </a:ext>
              </a:extLst>
            </p:cNvPr>
            <p:cNvCxnSpPr>
              <a:cxnSpLocks/>
              <a:endCxn id="56"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21F3D28F-35E1-8641-8599-DB8923DC3B4C}"/>
              </a:ext>
            </a:extLst>
          </p:cNvPr>
          <p:cNvGrpSpPr/>
          <p:nvPr/>
        </p:nvGrpSpPr>
        <p:grpSpPr>
          <a:xfrm rot="6558232">
            <a:off x="4096973" y="1903911"/>
            <a:ext cx="3968496" cy="3968496"/>
            <a:chOff x="4111752" y="1742991"/>
            <a:chExt cx="3968496" cy="3968496"/>
          </a:xfrm>
        </p:grpSpPr>
        <p:sp>
          <p:nvSpPr>
            <p:cNvPr id="59" name="Arc 58">
              <a:extLst>
                <a:ext uri="{FF2B5EF4-FFF2-40B4-BE49-F238E27FC236}">
                  <a16:creationId xmlns:a16="http://schemas.microsoft.com/office/drawing/2014/main" id="{90F357AD-5719-8640-A5D3-E77348148CBA}"/>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8894D1AC-78CF-AC42-BCFF-B59205F16A18}"/>
                </a:ext>
              </a:extLst>
            </p:cNvPr>
            <p:cNvCxnSpPr>
              <a:cxnSpLocks/>
              <a:endCxn id="59"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FAE9778F-0A2C-A74D-8FD4-046C6F8F9B52}"/>
              </a:ext>
            </a:extLst>
          </p:cNvPr>
          <p:cNvGrpSpPr/>
          <p:nvPr/>
        </p:nvGrpSpPr>
        <p:grpSpPr>
          <a:xfrm rot="10800000">
            <a:off x="4264152" y="1895391"/>
            <a:ext cx="3968496" cy="3968496"/>
            <a:chOff x="4111752" y="1742991"/>
            <a:chExt cx="3968496" cy="3968496"/>
          </a:xfrm>
        </p:grpSpPr>
        <p:sp>
          <p:nvSpPr>
            <p:cNvPr id="62" name="Arc 61">
              <a:extLst>
                <a:ext uri="{FF2B5EF4-FFF2-40B4-BE49-F238E27FC236}">
                  <a16:creationId xmlns:a16="http://schemas.microsoft.com/office/drawing/2014/main" id="{82524C7F-D7C2-5C45-BDBD-761C7AE3DB8B}"/>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D0674582-44C4-6940-899A-3246F9E3A47D}"/>
                </a:ext>
              </a:extLst>
            </p:cNvPr>
            <p:cNvCxnSpPr>
              <a:cxnSpLocks/>
              <a:endCxn id="62"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ED06B0C6-63D8-CF44-9E79-A2622886A60D}"/>
              </a:ext>
            </a:extLst>
          </p:cNvPr>
          <p:cNvGrpSpPr/>
          <p:nvPr/>
        </p:nvGrpSpPr>
        <p:grpSpPr>
          <a:xfrm rot="14312662">
            <a:off x="4147365" y="1740608"/>
            <a:ext cx="3968496" cy="3968496"/>
            <a:chOff x="4111752" y="1742991"/>
            <a:chExt cx="3968496" cy="3968496"/>
          </a:xfrm>
        </p:grpSpPr>
        <p:sp>
          <p:nvSpPr>
            <p:cNvPr id="65" name="Arc 64">
              <a:extLst>
                <a:ext uri="{FF2B5EF4-FFF2-40B4-BE49-F238E27FC236}">
                  <a16:creationId xmlns:a16="http://schemas.microsoft.com/office/drawing/2014/main" id="{6CB84B4F-5065-0544-AF34-ED3F525C385E}"/>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8BDDE10F-38B9-1B49-BA01-9311CF5E6C5A}"/>
                </a:ext>
              </a:extLst>
            </p:cNvPr>
            <p:cNvCxnSpPr>
              <a:cxnSpLocks/>
              <a:endCxn id="65"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01D1B76D-D614-B04E-A2F0-BE4B3908A4D5}"/>
              </a:ext>
            </a:extLst>
          </p:cNvPr>
          <p:cNvGrpSpPr/>
          <p:nvPr/>
        </p:nvGrpSpPr>
        <p:grpSpPr>
          <a:xfrm rot="17692028">
            <a:off x="4140200" y="1740608"/>
            <a:ext cx="3968496" cy="3968496"/>
            <a:chOff x="4111752" y="1742991"/>
            <a:chExt cx="3968496" cy="3968496"/>
          </a:xfrm>
        </p:grpSpPr>
        <p:sp>
          <p:nvSpPr>
            <p:cNvPr id="68" name="Arc 67">
              <a:extLst>
                <a:ext uri="{FF2B5EF4-FFF2-40B4-BE49-F238E27FC236}">
                  <a16:creationId xmlns:a16="http://schemas.microsoft.com/office/drawing/2014/main" id="{116985F0-4659-F345-8C98-0DFCC8C0A4A7}"/>
                </a:ext>
              </a:extLst>
            </p:cNvPr>
            <p:cNvSpPr/>
            <p:nvPr/>
          </p:nvSpPr>
          <p:spPr>
            <a:xfrm rot="18915581">
              <a:off x="4111752" y="1742991"/>
              <a:ext cx="3968496" cy="3968496"/>
            </a:xfrm>
            <a:prstGeom prst="arc">
              <a:avLst>
                <a:gd name="adj1" fmla="val 18397075"/>
                <a:gd name="adj2" fmla="val 197559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219BA2AB-4F9A-F748-A8DF-50FDE708EC3E}"/>
                </a:ext>
              </a:extLst>
            </p:cNvPr>
            <p:cNvCxnSpPr>
              <a:cxnSpLocks/>
              <a:endCxn id="68" idx="2"/>
            </p:cNvCxnSpPr>
            <p:nvPr/>
          </p:nvCxnSpPr>
          <p:spPr>
            <a:xfrm>
              <a:off x="6390546" y="1762084"/>
              <a:ext cx="203147" cy="4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E93A3FC8-974E-7642-8E31-CF9B10340E42}"/>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Preparing the Data</a:t>
            </a:r>
          </a:p>
        </p:txBody>
      </p:sp>
      <p:pic>
        <p:nvPicPr>
          <p:cNvPr id="7" name="Picture 6">
            <a:extLst>
              <a:ext uri="{FF2B5EF4-FFF2-40B4-BE49-F238E27FC236}">
                <a16:creationId xmlns:a16="http://schemas.microsoft.com/office/drawing/2014/main" id="{E0AA4FC8-0E2A-7941-81A2-9B29B4F10ED1}"/>
              </a:ext>
            </a:extLst>
          </p:cNvPr>
          <p:cNvPicPr>
            <a:picLocks noChangeAspect="1"/>
          </p:cNvPicPr>
          <p:nvPr/>
        </p:nvPicPr>
        <p:blipFill>
          <a:blip r:embed="rId3"/>
          <a:stretch>
            <a:fillRect/>
          </a:stretch>
        </p:blipFill>
        <p:spPr>
          <a:xfrm>
            <a:off x="5215523" y="1159835"/>
            <a:ext cx="6747876" cy="5507665"/>
          </a:xfrm>
          <a:prstGeom prst="rect">
            <a:avLst/>
          </a:prstGeom>
          <a:ln>
            <a:noFill/>
          </a:ln>
          <a:effectLst>
            <a:outerShdw blurRad="292100" dist="139700" dir="2700000" algn="tl" rotWithShape="0">
              <a:srgbClr val="333333">
                <a:alpha val="65000"/>
              </a:srgbClr>
            </a:outerShdw>
          </a:effectLst>
        </p:spPr>
      </p:pic>
      <p:sp>
        <p:nvSpPr>
          <p:cNvPr id="73" name="Title 1">
            <a:extLst>
              <a:ext uri="{FF2B5EF4-FFF2-40B4-BE49-F238E27FC236}">
                <a16:creationId xmlns:a16="http://schemas.microsoft.com/office/drawing/2014/main" id="{2A0CCC8F-3BB5-0F49-844C-F6C97C838DE7}"/>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Summary of Data</a:t>
            </a:r>
          </a:p>
        </p:txBody>
      </p:sp>
      <p:cxnSp>
        <p:nvCxnSpPr>
          <p:cNvPr id="15" name="Straight Connector 14">
            <a:extLst>
              <a:ext uri="{FF2B5EF4-FFF2-40B4-BE49-F238E27FC236}">
                <a16:creationId xmlns:a16="http://schemas.microsoft.com/office/drawing/2014/main" id="{08B9C033-6739-984C-9B0C-8604E3F9FB80}"/>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16" name="Table 16">
            <a:extLst>
              <a:ext uri="{FF2B5EF4-FFF2-40B4-BE49-F238E27FC236}">
                <a16:creationId xmlns:a16="http://schemas.microsoft.com/office/drawing/2014/main" id="{3B4AEA31-DAEA-534E-9910-B0A89B91DA7E}"/>
              </a:ext>
            </a:extLst>
          </p:cNvPr>
          <p:cNvGraphicFramePr>
            <a:graphicFrameLocks noGrp="1"/>
          </p:cNvGraphicFramePr>
          <p:nvPr>
            <p:extLst>
              <p:ext uri="{D42A27DB-BD31-4B8C-83A1-F6EECF244321}">
                <p14:modId xmlns:p14="http://schemas.microsoft.com/office/powerpoint/2010/main" val="293327687"/>
              </p:ext>
            </p:extLst>
          </p:nvPr>
        </p:nvGraphicFramePr>
        <p:xfrm>
          <a:off x="400067" y="1636740"/>
          <a:ext cx="3780864" cy="1112520"/>
        </p:xfrm>
        <a:graphic>
          <a:graphicData uri="http://schemas.openxmlformats.org/drawingml/2006/table">
            <a:tbl>
              <a:tblPr firstRow="1" bandRow="1">
                <a:tableStyleId>{2D5ABB26-0587-4C30-8999-92F81FD0307C}</a:tableStyleId>
              </a:tblPr>
              <a:tblGrid>
                <a:gridCol w="2917291">
                  <a:extLst>
                    <a:ext uri="{9D8B030D-6E8A-4147-A177-3AD203B41FA5}">
                      <a16:colId xmlns:a16="http://schemas.microsoft.com/office/drawing/2014/main" val="2642717145"/>
                    </a:ext>
                  </a:extLst>
                </a:gridCol>
                <a:gridCol w="863573">
                  <a:extLst>
                    <a:ext uri="{9D8B030D-6E8A-4147-A177-3AD203B41FA5}">
                      <a16:colId xmlns:a16="http://schemas.microsoft.com/office/drawing/2014/main" val="1492121187"/>
                    </a:ext>
                  </a:extLst>
                </a:gridCol>
              </a:tblGrid>
              <a:tr h="370840">
                <a:tc>
                  <a:txBody>
                    <a:bodyPr/>
                    <a:lstStyle/>
                    <a:p>
                      <a:r>
                        <a:rPr lang="en-US" dirty="0"/>
                        <a:t>Number of Observations</a:t>
                      </a:r>
                    </a:p>
                  </a:txBody>
                  <a:tcPr/>
                </a:tc>
                <a:tc>
                  <a:txBody>
                    <a:bodyPr/>
                    <a:lstStyle/>
                    <a:p>
                      <a:r>
                        <a:rPr lang="en-US" dirty="0"/>
                        <a:t>870</a:t>
                      </a:r>
                    </a:p>
                  </a:txBody>
                  <a:tcPr/>
                </a:tc>
                <a:extLst>
                  <a:ext uri="{0D108BD9-81ED-4DB2-BD59-A6C34878D82A}">
                    <a16:rowId xmlns:a16="http://schemas.microsoft.com/office/drawing/2014/main" val="4267931105"/>
                  </a:ext>
                </a:extLst>
              </a:tr>
              <a:tr h="370840">
                <a:tc>
                  <a:txBody>
                    <a:bodyPr/>
                    <a:lstStyle/>
                    <a:p>
                      <a:r>
                        <a:rPr lang="en-US" dirty="0"/>
                        <a:t>Number of Variables</a:t>
                      </a:r>
                    </a:p>
                  </a:txBody>
                  <a:tcPr/>
                </a:tc>
                <a:tc>
                  <a:txBody>
                    <a:bodyPr/>
                    <a:lstStyle/>
                    <a:p>
                      <a:r>
                        <a:rPr lang="en-US" dirty="0"/>
                        <a:t>36</a:t>
                      </a:r>
                    </a:p>
                  </a:txBody>
                  <a:tcPr/>
                </a:tc>
                <a:extLst>
                  <a:ext uri="{0D108BD9-81ED-4DB2-BD59-A6C34878D82A}">
                    <a16:rowId xmlns:a16="http://schemas.microsoft.com/office/drawing/2014/main" val="3074565085"/>
                  </a:ext>
                </a:extLst>
              </a:tr>
              <a:tr h="370840">
                <a:tc>
                  <a:txBody>
                    <a:bodyPr/>
                    <a:lstStyle/>
                    <a:p>
                      <a:r>
                        <a:rPr lang="en-US" dirty="0"/>
                        <a:t>Missing Values </a:t>
                      </a:r>
                    </a:p>
                  </a:txBody>
                  <a:tcPr/>
                </a:tc>
                <a:tc>
                  <a:txBody>
                    <a:bodyPr/>
                    <a:lstStyle/>
                    <a:p>
                      <a:r>
                        <a:rPr lang="en-US" dirty="0"/>
                        <a:t>0</a:t>
                      </a:r>
                    </a:p>
                  </a:txBody>
                  <a:tcPr/>
                </a:tc>
                <a:extLst>
                  <a:ext uri="{0D108BD9-81ED-4DB2-BD59-A6C34878D82A}">
                    <a16:rowId xmlns:a16="http://schemas.microsoft.com/office/drawing/2014/main" val="178594088"/>
                  </a:ext>
                </a:extLst>
              </a:tr>
            </a:tbl>
          </a:graphicData>
        </a:graphic>
      </p:graphicFrame>
      <p:cxnSp>
        <p:nvCxnSpPr>
          <p:cNvPr id="12" name="Straight Connector 11">
            <a:extLst>
              <a:ext uri="{FF2B5EF4-FFF2-40B4-BE49-F238E27FC236}">
                <a16:creationId xmlns:a16="http://schemas.microsoft.com/office/drawing/2014/main" id="{55AD8536-C297-164F-A17C-AE6DD54040F5}"/>
              </a:ext>
            </a:extLst>
          </p:cNvPr>
          <p:cNvCxnSpPr/>
          <p:nvPr/>
        </p:nvCxnSpPr>
        <p:spPr>
          <a:xfrm>
            <a:off x="1212111" y="4179479"/>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7ED3CF-69FC-A640-92AC-3E860F963645}"/>
              </a:ext>
            </a:extLst>
          </p:cNvPr>
          <p:cNvSpPr txBox="1"/>
          <p:nvPr/>
        </p:nvSpPr>
        <p:spPr>
          <a:xfrm>
            <a:off x="1716853" y="3810147"/>
            <a:ext cx="1106393" cy="369332"/>
          </a:xfrm>
          <a:prstGeom prst="rect">
            <a:avLst/>
          </a:prstGeom>
          <a:noFill/>
        </p:spPr>
        <p:txBody>
          <a:bodyPr wrap="none" rtlCol="0">
            <a:spAutoFit/>
          </a:bodyPr>
          <a:lstStyle/>
          <a:p>
            <a:r>
              <a:rPr lang="en-US" dirty="0" err="1"/>
              <a:t>Vis_miss</a:t>
            </a:r>
            <a:r>
              <a:rPr lang="en-US" dirty="0"/>
              <a:t>()</a:t>
            </a:r>
          </a:p>
        </p:txBody>
      </p:sp>
      <p:sp>
        <p:nvSpPr>
          <p:cNvPr id="4" name="TextBox 3">
            <a:extLst>
              <a:ext uri="{FF2B5EF4-FFF2-40B4-BE49-F238E27FC236}">
                <a16:creationId xmlns:a16="http://schemas.microsoft.com/office/drawing/2014/main" id="{072275E4-BEA1-0346-9F56-22FB99D489B4}"/>
              </a:ext>
            </a:extLst>
          </p:cNvPr>
          <p:cNvSpPr txBox="1"/>
          <p:nvPr/>
        </p:nvSpPr>
        <p:spPr>
          <a:xfrm>
            <a:off x="1203127" y="4179479"/>
            <a:ext cx="2218167" cy="2308324"/>
          </a:xfrm>
          <a:prstGeom prst="rect">
            <a:avLst/>
          </a:prstGeom>
          <a:noFill/>
        </p:spPr>
        <p:txBody>
          <a:bodyPr wrap="square" rtlCol="0">
            <a:spAutoFit/>
          </a:bodyPr>
          <a:lstStyle/>
          <a:p>
            <a:r>
              <a:rPr lang="en-US" dirty="0"/>
              <a:t>Using the </a:t>
            </a:r>
            <a:r>
              <a:rPr lang="en-US" dirty="0" err="1"/>
              <a:t>vis_miss</a:t>
            </a:r>
            <a:r>
              <a:rPr lang="en-US" dirty="0"/>
              <a:t>() function, we are able to determine if the data set has any missing values. Since this data set does not, there is no need to impute any values.</a:t>
            </a:r>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54DBCAF9-5BC8-FA41-A478-3EFEC88353C1}"/>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sp>
        <p:nvSpPr>
          <p:cNvPr id="76" name="Title 1">
            <a:extLst>
              <a:ext uri="{FF2B5EF4-FFF2-40B4-BE49-F238E27FC236}">
                <a16:creationId xmlns:a16="http://schemas.microsoft.com/office/drawing/2014/main" id="{39FA10FE-C103-5B48-8B8A-A1084CBF91BC}"/>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Summary of Data</a:t>
            </a:r>
          </a:p>
        </p:txBody>
      </p:sp>
      <p:cxnSp>
        <p:nvCxnSpPr>
          <p:cNvPr id="77" name="Straight Connector 76">
            <a:extLst>
              <a:ext uri="{FF2B5EF4-FFF2-40B4-BE49-F238E27FC236}">
                <a16:creationId xmlns:a16="http://schemas.microsoft.com/office/drawing/2014/main" id="{0EA9C2D6-3C1A-3749-89F5-1F7FD4568EB5}"/>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78" name="Table 16">
            <a:extLst>
              <a:ext uri="{FF2B5EF4-FFF2-40B4-BE49-F238E27FC236}">
                <a16:creationId xmlns:a16="http://schemas.microsoft.com/office/drawing/2014/main" id="{36A8E0DA-DA64-7543-952E-AE3FA2DB3898}"/>
              </a:ext>
            </a:extLst>
          </p:cNvPr>
          <p:cNvGraphicFramePr>
            <a:graphicFrameLocks noGrp="1"/>
          </p:cNvGraphicFramePr>
          <p:nvPr>
            <p:extLst>
              <p:ext uri="{D42A27DB-BD31-4B8C-83A1-F6EECF244321}">
                <p14:modId xmlns:p14="http://schemas.microsoft.com/office/powerpoint/2010/main" val="3997930109"/>
              </p:ext>
            </p:extLst>
          </p:nvPr>
        </p:nvGraphicFramePr>
        <p:xfrm>
          <a:off x="400067" y="1636740"/>
          <a:ext cx="3780864" cy="1112520"/>
        </p:xfrm>
        <a:graphic>
          <a:graphicData uri="http://schemas.openxmlformats.org/drawingml/2006/table">
            <a:tbl>
              <a:tblPr firstRow="1" bandRow="1">
                <a:tableStyleId>{2D5ABB26-0587-4C30-8999-92F81FD0307C}</a:tableStyleId>
              </a:tblPr>
              <a:tblGrid>
                <a:gridCol w="2917291">
                  <a:extLst>
                    <a:ext uri="{9D8B030D-6E8A-4147-A177-3AD203B41FA5}">
                      <a16:colId xmlns:a16="http://schemas.microsoft.com/office/drawing/2014/main" val="2642717145"/>
                    </a:ext>
                  </a:extLst>
                </a:gridCol>
                <a:gridCol w="863573">
                  <a:extLst>
                    <a:ext uri="{9D8B030D-6E8A-4147-A177-3AD203B41FA5}">
                      <a16:colId xmlns:a16="http://schemas.microsoft.com/office/drawing/2014/main" val="1492121187"/>
                    </a:ext>
                  </a:extLst>
                </a:gridCol>
              </a:tblGrid>
              <a:tr h="370840">
                <a:tc>
                  <a:txBody>
                    <a:bodyPr/>
                    <a:lstStyle/>
                    <a:p>
                      <a:r>
                        <a:rPr lang="en-US" dirty="0"/>
                        <a:t>Number of Observations</a:t>
                      </a:r>
                    </a:p>
                  </a:txBody>
                  <a:tcPr/>
                </a:tc>
                <a:tc>
                  <a:txBody>
                    <a:bodyPr/>
                    <a:lstStyle/>
                    <a:p>
                      <a:r>
                        <a:rPr lang="en-US" dirty="0"/>
                        <a:t>870</a:t>
                      </a:r>
                    </a:p>
                  </a:txBody>
                  <a:tcPr/>
                </a:tc>
                <a:extLst>
                  <a:ext uri="{0D108BD9-81ED-4DB2-BD59-A6C34878D82A}">
                    <a16:rowId xmlns:a16="http://schemas.microsoft.com/office/drawing/2014/main" val="4267931105"/>
                  </a:ext>
                </a:extLst>
              </a:tr>
              <a:tr h="370840">
                <a:tc>
                  <a:txBody>
                    <a:bodyPr/>
                    <a:lstStyle/>
                    <a:p>
                      <a:r>
                        <a:rPr lang="en-US" dirty="0"/>
                        <a:t>Attrition - Yes</a:t>
                      </a:r>
                    </a:p>
                  </a:txBody>
                  <a:tcPr/>
                </a:tc>
                <a:tc>
                  <a:txBody>
                    <a:bodyPr/>
                    <a:lstStyle/>
                    <a:p>
                      <a:r>
                        <a:rPr lang="en-US" dirty="0"/>
                        <a:t>140</a:t>
                      </a:r>
                    </a:p>
                  </a:txBody>
                  <a:tcPr/>
                </a:tc>
                <a:extLst>
                  <a:ext uri="{0D108BD9-81ED-4DB2-BD59-A6C34878D82A}">
                    <a16:rowId xmlns:a16="http://schemas.microsoft.com/office/drawing/2014/main" val="3074565085"/>
                  </a:ext>
                </a:extLst>
              </a:tr>
              <a:tr h="370840">
                <a:tc>
                  <a:txBody>
                    <a:bodyPr/>
                    <a:lstStyle/>
                    <a:p>
                      <a:r>
                        <a:rPr lang="en-US" dirty="0"/>
                        <a:t>Attrition - No</a:t>
                      </a:r>
                    </a:p>
                  </a:txBody>
                  <a:tcPr/>
                </a:tc>
                <a:tc>
                  <a:txBody>
                    <a:bodyPr/>
                    <a:lstStyle/>
                    <a:p>
                      <a:r>
                        <a:rPr lang="en-US" dirty="0"/>
                        <a:t>730</a:t>
                      </a:r>
                    </a:p>
                  </a:txBody>
                  <a:tcPr/>
                </a:tc>
                <a:extLst>
                  <a:ext uri="{0D108BD9-81ED-4DB2-BD59-A6C34878D82A}">
                    <a16:rowId xmlns:a16="http://schemas.microsoft.com/office/drawing/2014/main" val="178594088"/>
                  </a:ext>
                </a:extLst>
              </a:tr>
            </a:tbl>
          </a:graphicData>
        </a:graphic>
      </p:graphicFrame>
      <p:pic>
        <p:nvPicPr>
          <p:cNvPr id="10" name="Picture 9">
            <a:extLst>
              <a:ext uri="{FF2B5EF4-FFF2-40B4-BE49-F238E27FC236}">
                <a16:creationId xmlns:a16="http://schemas.microsoft.com/office/drawing/2014/main" id="{04962A2A-605E-A54C-9539-715D0A0E64EF}"/>
              </a:ext>
            </a:extLst>
          </p:cNvPr>
          <p:cNvPicPr>
            <a:picLocks noChangeAspect="1"/>
          </p:cNvPicPr>
          <p:nvPr/>
        </p:nvPicPr>
        <p:blipFill>
          <a:blip r:embed="rId3"/>
          <a:stretch>
            <a:fillRect/>
          </a:stretch>
        </p:blipFill>
        <p:spPr>
          <a:xfrm>
            <a:off x="5167988" y="1202502"/>
            <a:ext cx="6735974" cy="5560827"/>
          </a:xfrm>
          <a:prstGeom prst="rect">
            <a:avLst/>
          </a:prstGeom>
          <a:ln>
            <a:noFill/>
          </a:ln>
          <a:effectLst>
            <a:outerShdw blurRad="292100" dist="139700" dir="2700000" algn="tl" rotWithShape="0">
              <a:srgbClr val="333333">
                <a:alpha val="65000"/>
              </a:srgbClr>
            </a:outerShdw>
          </a:effectLst>
        </p:spPr>
      </p:pic>
      <p:cxnSp>
        <p:nvCxnSpPr>
          <p:cNvPr id="12" name="Straight Connector 11">
            <a:extLst>
              <a:ext uri="{FF2B5EF4-FFF2-40B4-BE49-F238E27FC236}">
                <a16:creationId xmlns:a16="http://schemas.microsoft.com/office/drawing/2014/main" id="{4DFF8F76-B2CF-0545-8CF8-00CF05857860}"/>
              </a:ext>
            </a:extLst>
          </p:cNvPr>
          <p:cNvCxnSpPr/>
          <p:nvPr/>
        </p:nvCxnSpPr>
        <p:spPr>
          <a:xfrm>
            <a:off x="1212111" y="4179479"/>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B60A13-9F24-074B-9D2A-43CF72B8E3D4}"/>
              </a:ext>
            </a:extLst>
          </p:cNvPr>
          <p:cNvSpPr txBox="1"/>
          <p:nvPr/>
        </p:nvSpPr>
        <p:spPr>
          <a:xfrm>
            <a:off x="1716853" y="3810147"/>
            <a:ext cx="952505" cy="369332"/>
          </a:xfrm>
          <a:prstGeom prst="rect">
            <a:avLst/>
          </a:prstGeom>
          <a:noFill/>
        </p:spPr>
        <p:txBody>
          <a:bodyPr wrap="none" rtlCol="0">
            <a:spAutoFit/>
          </a:bodyPr>
          <a:lstStyle/>
          <a:p>
            <a:r>
              <a:rPr lang="en-US" dirty="0" err="1"/>
              <a:t>ggplot</a:t>
            </a:r>
            <a:r>
              <a:rPr lang="en-US" dirty="0"/>
              <a:t>()</a:t>
            </a:r>
          </a:p>
        </p:txBody>
      </p:sp>
      <p:sp>
        <p:nvSpPr>
          <p:cNvPr id="15" name="TextBox 14">
            <a:extLst>
              <a:ext uri="{FF2B5EF4-FFF2-40B4-BE49-F238E27FC236}">
                <a16:creationId xmlns:a16="http://schemas.microsoft.com/office/drawing/2014/main" id="{A9FDC481-8CA3-DA40-91CA-647CBBE24946}"/>
              </a:ext>
            </a:extLst>
          </p:cNvPr>
          <p:cNvSpPr txBox="1"/>
          <p:nvPr/>
        </p:nvSpPr>
        <p:spPr>
          <a:xfrm>
            <a:off x="1203127" y="4179479"/>
            <a:ext cx="2218167" cy="2862322"/>
          </a:xfrm>
          <a:prstGeom prst="rect">
            <a:avLst/>
          </a:prstGeom>
          <a:noFill/>
        </p:spPr>
        <p:txBody>
          <a:bodyPr wrap="square" rtlCol="0">
            <a:spAutoFit/>
          </a:bodyPr>
          <a:lstStyle/>
          <a:p>
            <a:r>
              <a:rPr lang="en-US" dirty="0"/>
              <a:t>We began visualizing the data by first seeing how many employees experienced attrition versus those who did not. About 16% of the people in the data set experienced attrition.</a:t>
            </a:r>
          </a:p>
        </p:txBody>
      </p:sp>
    </p:spTree>
    <p:extLst>
      <p:ext uri="{BB962C8B-B14F-4D97-AF65-F5344CB8AC3E}">
        <p14:creationId xmlns:p14="http://schemas.microsoft.com/office/powerpoint/2010/main" val="264008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D9A6E27-9B80-F34C-8B63-E0AFC78E11B5}"/>
              </a:ext>
            </a:extLst>
          </p:cNvPr>
          <p:cNvPicPr>
            <a:picLocks noChangeAspect="1"/>
          </p:cNvPicPr>
          <p:nvPr/>
        </p:nvPicPr>
        <p:blipFill>
          <a:blip r:embed="rId3"/>
          <a:stretch>
            <a:fillRect/>
          </a:stretch>
        </p:blipFill>
        <p:spPr>
          <a:xfrm>
            <a:off x="2978528" y="988999"/>
            <a:ext cx="8906222" cy="5486400"/>
          </a:xfrm>
          <a:prstGeom prst="rect">
            <a:avLst/>
          </a:prstGeom>
          <a:ln>
            <a:noFill/>
          </a:ln>
          <a:effectLst>
            <a:outerShdw blurRad="292100" dist="139700" dir="2700000" algn="tl" rotWithShape="0">
              <a:srgbClr val="333333">
                <a:alpha val="65000"/>
              </a:srgbClr>
            </a:outerShdw>
          </a:effectLst>
        </p:spPr>
      </p:pic>
      <p:sp>
        <p:nvSpPr>
          <p:cNvPr id="73" name="Title 1">
            <a:extLst>
              <a:ext uri="{FF2B5EF4-FFF2-40B4-BE49-F238E27FC236}">
                <a16:creationId xmlns:a16="http://schemas.microsoft.com/office/drawing/2014/main" id="{0A066516-1529-984A-9DB6-C2F7D323B03D}"/>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12" name="Straight Connector 11">
            <a:extLst>
              <a:ext uri="{FF2B5EF4-FFF2-40B4-BE49-F238E27FC236}">
                <a16:creationId xmlns:a16="http://schemas.microsoft.com/office/drawing/2014/main" id="{0EB3824B-45E2-EC4F-A24C-2A2B27F7E403}"/>
              </a:ext>
            </a:extLst>
          </p:cNvPr>
          <p:cNvCxnSpPr/>
          <p:nvPr/>
        </p:nvCxnSpPr>
        <p:spPr>
          <a:xfrm>
            <a:off x="376901" y="1358331"/>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0CA3A9-DAAB-134F-A5CE-8D9221314C0F}"/>
              </a:ext>
            </a:extLst>
          </p:cNvPr>
          <p:cNvSpPr txBox="1"/>
          <p:nvPr/>
        </p:nvSpPr>
        <p:spPr>
          <a:xfrm>
            <a:off x="596213" y="1001953"/>
            <a:ext cx="1677254" cy="369332"/>
          </a:xfrm>
          <a:prstGeom prst="rect">
            <a:avLst/>
          </a:prstGeom>
          <a:noFill/>
        </p:spPr>
        <p:txBody>
          <a:bodyPr wrap="none" rtlCol="0">
            <a:spAutoFit/>
          </a:bodyPr>
          <a:lstStyle/>
          <a:p>
            <a:r>
              <a:rPr lang="en-US" dirty="0"/>
              <a:t># of Employees</a:t>
            </a:r>
          </a:p>
        </p:txBody>
      </p:sp>
      <p:sp>
        <p:nvSpPr>
          <p:cNvPr id="15" name="TextBox 14">
            <a:extLst>
              <a:ext uri="{FF2B5EF4-FFF2-40B4-BE49-F238E27FC236}">
                <a16:creationId xmlns:a16="http://schemas.microsoft.com/office/drawing/2014/main" id="{6497ED86-43F3-4045-9359-AF1E130578B7}"/>
              </a:ext>
            </a:extLst>
          </p:cNvPr>
          <p:cNvSpPr txBox="1"/>
          <p:nvPr/>
        </p:nvSpPr>
        <p:spPr>
          <a:xfrm>
            <a:off x="367917" y="1358331"/>
            <a:ext cx="2218167" cy="2031325"/>
          </a:xfrm>
          <a:prstGeom prst="rect">
            <a:avLst/>
          </a:prstGeom>
          <a:noFill/>
        </p:spPr>
        <p:txBody>
          <a:bodyPr wrap="square" rtlCol="0">
            <a:spAutoFit/>
          </a:bodyPr>
          <a:lstStyle/>
          <a:p>
            <a:r>
              <a:rPr lang="en-US" dirty="0"/>
              <a:t>This chart shows the number of people by job role. This was conducted simply to show the distribution of the people in each job role. </a:t>
            </a:r>
          </a:p>
        </p:txBody>
      </p:sp>
    </p:spTree>
    <p:extLst>
      <p:ext uri="{BB962C8B-B14F-4D97-AF65-F5344CB8AC3E}">
        <p14:creationId xmlns:p14="http://schemas.microsoft.com/office/powerpoint/2010/main" val="1436225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46F5B9-DEA6-F144-A55B-C2AD02B85973}"/>
              </a:ext>
            </a:extLst>
          </p:cNvPr>
          <p:cNvPicPr>
            <a:picLocks noChangeAspect="1"/>
          </p:cNvPicPr>
          <p:nvPr/>
        </p:nvPicPr>
        <p:blipFill>
          <a:blip r:embed="rId3"/>
          <a:stretch>
            <a:fillRect/>
          </a:stretch>
        </p:blipFill>
        <p:spPr>
          <a:xfrm>
            <a:off x="2875770" y="1353208"/>
            <a:ext cx="8906256" cy="4559693"/>
          </a:xfrm>
          <a:prstGeom prst="rect">
            <a:avLst/>
          </a:prstGeom>
          <a:ln>
            <a:noFill/>
          </a:ln>
          <a:effectLst>
            <a:outerShdw blurRad="292100" dist="139700" dir="2700000" algn="tl" rotWithShape="0">
              <a:srgbClr val="333333">
                <a:alpha val="65000"/>
              </a:srgbClr>
            </a:outerShdw>
          </a:effectLst>
        </p:spPr>
      </p:pic>
      <p:sp>
        <p:nvSpPr>
          <p:cNvPr id="36" name="Title 1">
            <a:extLst>
              <a:ext uri="{FF2B5EF4-FFF2-40B4-BE49-F238E27FC236}">
                <a16:creationId xmlns:a16="http://schemas.microsoft.com/office/drawing/2014/main" id="{4C3E12EA-CD2D-7347-8664-18BA02A61397}"/>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10" name="Straight Connector 9">
            <a:extLst>
              <a:ext uri="{FF2B5EF4-FFF2-40B4-BE49-F238E27FC236}">
                <a16:creationId xmlns:a16="http://schemas.microsoft.com/office/drawing/2014/main" id="{E37FE478-4D25-8648-A90F-F709006187F4}"/>
              </a:ext>
            </a:extLst>
          </p:cNvPr>
          <p:cNvCxnSpPr/>
          <p:nvPr/>
        </p:nvCxnSpPr>
        <p:spPr>
          <a:xfrm>
            <a:off x="335804" y="1779571"/>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CBEFE8-C348-3541-82BB-9E4B6253C95D}"/>
              </a:ext>
            </a:extLst>
          </p:cNvPr>
          <p:cNvSpPr txBox="1"/>
          <p:nvPr/>
        </p:nvSpPr>
        <p:spPr>
          <a:xfrm>
            <a:off x="273018" y="1415635"/>
            <a:ext cx="2271969" cy="369332"/>
          </a:xfrm>
          <a:prstGeom prst="rect">
            <a:avLst/>
          </a:prstGeom>
          <a:noFill/>
        </p:spPr>
        <p:txBody>
          <a:bodyPr wrap="none" rtlCol="0">
            <a:spAutoFit/>
          </a:bodyPr>
          <a:lstStyle/>
          <a:p>
            <a:r>
              <a:rPr lang="en-US" dirty="0"/>
              <a:t>Attrition and Job Role</a:t>
            </a:r>
          </a:p>
        </p:txBody>
      </p:sp>
      <p:sp>
        <p:nvSpPr>
          <p:cNvPr id="13" name="TextBox 12">
            <a:extLst>
              <a:ext uri="{FF2B5EF4-FFF2-40B4-BE49-F238E27FC236}">
                <a16:creationId xmlns:a16="http://schemas.microsoft.com/office/drawing/2014/main" id="{8AFA21CD-83E8-8F47-B553-657904C534E5}"/>
              </a:ext>
            </a:extLst>
          </p:cNvPr>
          <p:cNvSpPr txBox="1"/>
          <p:nvPr/>
        </p:nvSpPr>
        <p:spPr>
          <a:xfrm>
            <a:off x="326820" y="1779571"/>
            <a:ext cx="2218167" cy="1200329"/>
          </a:xfrm>
          <a:prstGeom prst="rect">
            <a:avLst/>
          </a:prstGeom>
          <a:noFill/>
        </p:spPr>
        <p:txBody>
          <a:bodyPr wrap="square" rtlCol="0">
            <a:spAutoFit/>
          </a:bodyPr>
          <a:lstStyle/>
          <a:p>
            <a:r>
              <a:rPr lang="en-US" dirty="0"/>
              <a:t>This chart shows the number of people by job role broken down by attrition</a:t>
            </a:r>
          </a:p>
        </p:txBody>
      </p:sp>
    </p:spTree>
    <p:extLst>
      <p:ext uri="{BB962C8B-B14F-4D97-AF65-F5344CB8AC3E}">
        <p14:creationId xmlns:p14="http://schemas.microsoft.com/office/powerpoint/2010/main" val="357713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24AE1F08-D0B3-594E-A5AA-EB402794A14F}"/>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43" name="Table 16">
            <a:extLst>
              <a:ext uri="{FF2B5EF4-FFF2-40B4-BE49-F238E27FC236}">
                <a16:creationId xmlns:a16="http://schemas.microsoft.com/office/drawing/2014/main" id="{B56F8404-1710-6148-81F7-BA8F295ADA76}"/>
              </a:ext>
            </a:extLst>
          </p:cNvPr>
          <p:cNvGraphicFramePr>
            <a:graphicFrameLocks noGrp="1"/>
          </p:cNvGraphicFramePr>
          <p:nvPr>
            <p:extLst>
              <p:ext uri="{D42A27DB-BD31-4B8C-83A1-F6EECF244321}">
                <p14:modId xmlns:p14="http://schemas.microsoft.com/office/powerpoint/2010/main" val="2745226581"/>
              </p:ext>
            </p:extLst>
          </p:nvPr>
        </p:nvGraphicFramePr>
        <p:xfrm>
          <a:off x="400067" y="1636740"/>
          <a:ext cx="3780862" cy="1854200"/>
        </p:xfrm>
        <a:graphic>
          <a:graphicData uri="http://schemas.openxmlformats.org/drawingml/2006/table">
            <a:tbl>
              <a:tblPr firstRow="1" bandRow="1">
                <a:tableStyleId>{2D5ABB26-0587-4C30-8999-92F81FD0307C}</a:tableStyleId>
              </a:tblPr>
              <a:tblGrid>
                <a:gridCol w="1216082">
                  <a:extLst>
                    <a:ext uri="{9D8B030D-6E8A-4147-A177-3AD203B41FA5}">
                      <a16:colId xmlns:a16="http://schemas.microsoft.com/office/drawing/2014/main" val="2642717145"/>
                    </a:ext>
                  </a:extLst>
                </a:gridCol>
                <a:gridCol w="691116">
                  <a:extLst>
                    <a:ext uri="{9D8B030D-6E8A-4147-A177-3AD203B41FA5}">
                      <a16:colId xmlns:a16="http://schemas.microsoft.com/office/drawing/2014/main" val="3785598051"/>
                    </a:ext>
                  </a:extLst>
                </a:gridCol>
                <a:gridCol w="723014">
                  <a:extLst>
                    <a:ext uri="{9D8B030D-6E8A-4147-A177-3AD203B41FA5}">
                      <a16:colId xmlns:a16="http://schemas.microsoft.com/office/drawing/2014/main" val="1492121187"/>
                    </a:ext>
                  </a:extLst>
                </a:gridCol>
                <a:gridCol w="1150650">
                  <a:extLst>
                    <a:ext uri="{9D8B030D-6E8A-4147-A177-3AD203B41FA5}">
                      <a16:colId xmlns:a16="http://schemas.microsoft.com/office/drawing/2014/main" val="1729452369"/>
                    </a:ext>
                  </a:extLst>
                </a:gridCol>
              </a:tblGrid>
              <a:tr h="370840">
                <a:tc>
                  <a:txBody>
                    <a:bodyPr/>
                    <a:lstStyle/>
                    <a:p>
                      <a:r>
                        <a:rPr lang="en-US" dirty="0"/>
                        <a:t>Rating</a:t>
                      </a:r>
                    </a:p>
                  </a:txBody>
                  <a:tcPr/>
                </a:tc>
                <a:tc>
                  <a:txBody>
                    <a:bodyPr/>
                    <a:lstStyle/>
                    <a:p>
                      <a:r>
                        <a:rPr lang="en-US" dirty="0"/>
                        <a:t>Yes</a:t>
                      </a:r>
                    </a:p>
                  </a:txBody>
                  <a:tcPr/>
                </a:tc>
                <a:tc>
                  <a:txBody>
                    <a:bodyPr/>
                    <a:lstStyle/>
                    <a:p>
                      <a:r>
                        <a:rPr lang="en-US" dirty="0"/>
                        <a:t>No</a:t>
                      </a:r>
                    </a:p>
                  </a:txBody>
                  <a:tcPr/>
                </a:tc>
                <a:tc>
                  <a:txBody>
                    <a:bodyPr/>
                    <a:lstStyle/>
                    <a:p>
                      <a:r>
                        <a:rPr lang="en-US" dirty="0"/>
                        <a:t>Rate</a:t>
                      </a:r>
                    </a:p>
                  </a:txBody>
                  <a:tcPr/>
                </a:tc>
                <a:extLst>
                  <a:ext uri="{0D108BD9-81ED-4DB2-BD59-A6C34878D82A}">
                    <a16:rowId xmlns:a16="http://schemas.microsoft.com/office/drawing/2014/main" val="4267931105"/>
                  </a:ext>
                </a:extLst>
              </a:tr>
              <a:tr h="370840">
                <a:tc>
                  <a:txBody>
                    <a:bodyPr/>
                    <a:lstStyle/>
                    <a:p>
                      <a:r>
                        <a:rPr lang="en-US" dirty="0"/>
                        <a:t>1</a:t>
                      </a:r>
                    </a:p>
                  </a:txBody>
                  <a:tcPr/>
                </a:tc>
                <a:tc>
                  <a:txBody>
                    <a:bodyPr/>
                    <a:lstStyle/>
                    <a:p>
                      <a:r>
                        <a:rPr lang="en-US" dirty="0"/>
                        <a:t>38</a:t>
                      </a:r>
                    </a:p>
                  </a:txBody>
                  <a:tcPr/>
                </a:tc>
                <a:tc>
                  <a:txBody>
                    <a:bodyPr/>
                    <a:lstStyle/>
                    <a:p>
                      <a:r>
                        <a:rPr lang="en-US" dirty="0"/>
                        <a:t>141</a:t>
                      </a:r>
                    </a:p>
                  </a:txBody>
                  <a:tcPr/>
                </a:tc>
                <a:tc>
                  <a:txBody>
                    <a:bodyPr/>
                    <a:lstStyle/>
                    <a:p>
                      <a:r>
                        <a:rPr lang="en-US" dirty="0"/>
                        <a:t>.2695</a:t>
                      </a:r>
                    </a:p>
                  </a:txBody>
                  <a:tcPr/>
                </a:tc>
                <a:extLst>
                  <a:ext uri="{0D108BD9-81ED-4DB2-BD59-A6C34878D82A}">
                    <a16:rowId xmlns:a16="http://schemas.microsoft.com/office/drawing/2014/main" val="3074565085"/>
                  </a:ext>
                </a:extLst>
              </a:tr>
              <a:tr h="370840">
                <a:tc>
                  <a:txBody>
                    <a:bodyPr/>
                    <a:lstStyle/>
                    <a:p>
                      <a:r>
                        <a:rPr lang="en-US" dirty="0"/>
                        <a:t>2</a:t>
                      </a:r>
                    </a:p>
                  </a:txBody>
                  <a:tcPr/>
                </a:tc>
                <a:tc>
                  <a:txBody>
                    <a:bodyPr/>
                    <a:lstStyle/>
                    <a:p>
                      <a:r>
                        <a:rPr lang="en-US" dirty="0"/>
                        <a:t>31</a:t>
                      </a:r>
                    </a:p>
                  </a:txBody>
                  <a:tcPr/>
                </a:tc>
                <a:tc>
                  <a:txBody>
                    <a:bodyPr/>
                    <a:lstStyle/>
                    <a:p>
                      <a:r>
                        <a:rPr lang="en-US" dirty="0"/>
                        <a:t>135</a:t>
                      </a:r>
                    </a:p>
                  </a:txBody>
                  <a:tcPr/>
                </a:tc>
                <a:tc>
                  <a:txBody>
                    <a:bodyPr/>
                    <a:lstStyle/>
                    <a:p>
                      <a:r>
                        <a:rPr lang="en-US" dirty="0"/>
                        <a:t>.2296</a:t>
                      </a:r>
                    </a:p>
                  </a:txBody>
                  <a:tcPr/>
                </a:tc>
                <a:extLst>
                  <a:ext uri="{0D108BD9-81ED-4DB2-BD59-A6C34878D82A}">
                    <a16:rowId xmlns:a16="http://schemas.microsoft.com/office/drawing/2014/main" val="178594088"/>
                  </a:ext>
                </a:extLst>
              </a:tr>
              <a:tr h="370840">
                <a:tc>
                  <a:txBody>
                    <a:bodyPr/>
                    <a:lstStyle/>
                    <a:p>
                      <a:r>
                        <a:rPr lang="en-US" dirty="0"/>
                        <a:t>3</a:t>
                      </a:r>
                    </a:p>
                  </a:txBody>
                  <a:tcPr/>
                </a:tc>
                <a:tc>
                  <a:txBody>
                    <a:bodyPr/>
                    <a:lstStyle/>
                    <a:p>
                      <a:r>
                        <a:rPr lang="en-US" dirty="0"/>
                        <a:t>43</a:t>
                      </a:r>
                    </a:p>
                  </a:txBody>
                  <a:tcPr/>
                </a:tc>
                <a:tc>
                  <a:txBody>
                    <a:bodyPr/>
                    <a:lstStyle/>
                    <a:p>
                      <a:r>
                        <a:rPr lang="en-US" dirty="0"/>
                        <a:t>211</a:t>
                      </a:r>
                    </a:p>
                  </a:txBody>
                  <a:tcPr/>
                </a:tc>
                <a:tc>
                  <a:txBody>
                    <a:bodyPr/>
                    <a:lstStyle/>
                    <a:p>
                      <a:r>
                        <a:rPr lang="en-US" dirty="0"/>
                        <a:t>.2038</a:t>
                      </a:r>
                    </a:p>
                  </a:txBody>
                  <a:tcPr/>
                </a:tc>
                <a:extLst>
                  <a:ext uri="{0D108BD9-81ED-4DB2-BD59-A6C34878D82A}">
                    <a16:rowId xmlns:a16="http://schemas.microsoft.com/office/drawing/2014/main" val="1858930644"/>
                  </a:ext>
                </a:extLst>
              </a:tr>
              <a:tr h="370840">
                <a:tc>
                  <a:txBody>
                    <a:bodyPr/>
                    <a:lstStyle/>
                    <a:p>
                      <a:r>
                        <a:rPr lang="en-US" dirty="0"/>
                        <a:t>4</a:t>
                      </a:r>
                    </a:p>
                  </a:txBody>
                  <a:tcPr/>
                </a:tc>
                <a:tc>
                  <a:txBody>
                    <a:bodyPr/>
                    <a:lstStyle/>
                    <a:p>
                      <a:r>
                        <a:rPr lang="en-US" dirty="0"/>
                        <a:t>28</a:t>
                      </a:r>
                    </a:p>
                  </a:txBody>
                  <a:tcPr/>
                </a:tc>
                <a:tc>
                  <a:txBody>
                    <a:bodyPr/>
                    <a:lstStyle/>
                    <a:p>
                      <a:r>
                        <a:rPr lang="en-US" dirty="0"/>
                        <a:t>243</a:t>
                      </a:r>
                    </a:p>
                  </a:txBody>
                  <a:tcPr/>
                </a:tc>
                <a:tc>
                  <a:txBody>
                    <a:bodyPr/>
                    <a:lstStyle/>
                    <a:p>
                      <a:r>
                        <a:rPr lang="en-US" dirty="0"/>
                        <a:t>.1152</a:t>
                      </a:r>
                    </a:p>
                  </a:txBody>
                  <a:tcPr/>
                </a:tc>
                <a:extLst>
                  <a:ext uri="{0D108BD9-81ED-4DB2-BD59-A6C34878D82A}">
                    <a16:rowId xmlns:a16="http://schemas.microsoft.com/office/drawing/2014/main" val="3225707354"/>
                  </a:ext>
                </a:extLst>
              </a:tr>
            </a:tbl>
          </a:graphicData>
        </a:graphic>
      </p:graphicFrame>
      <p:sp>
        <p:nvSpPr>
          <p:cNvPr id="44" name="Title 1">
            <a:extLst>
              <a:ext uri="{FF2B5EF4-FFF2-40B4-BE49-F238E27FC236}">
                <a16:creationId xmlns:a16="http://schemas.microsoft.com/office/drawing/2014/main" id="{DD177975-F71E-084E-BCD2-83ED95E817DE}"/>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Attrition Rate</a:t>
            </a:r>
          </a:p>
        </p:txBody>
      </p:sp>
      <p:sp>
        <p:nvSpPr>
          <p:cNvPr id="45" name="Title 1">
            <a:extLst>
              <a:ext uri="{FF2B5EF4-FFF2-40B4-BE49-F238E27FC236}">
                <a16:creationId xmlns:a16="http://schemas.microsoft.com/office/drawing/2014/main" id="{05C39A21-7817-5440-ADDB-A994BA8D6D4A}"/>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46" name="Straight Connector 45">
            <a:extLst>
              <a:ext uri="{FF2B5EF4-FFF2-40B4-BE49-F238E27FC236}">
                <a16:creationId xmlns:a16="http://schemas.microsoft.com/office/drawing/2014/main" id="{3FE2578C-2E09-AC40-88BF-5F58D5B696F8}"/>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C2B87E33-0F45-7C4B-BCBB-1C6230768A8F}"/>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48" name="Straight Connector 47">
            <a:extLst>
              <a:ext uri="{FF2B5EF4-FFF2-40B4-BE49-F238E27FC236}">
                <a16:creationId xmlns:a16="http://schemas.microsoft.com/office/drawing/2014/main" id="{FD16E028-D1A8-924B-900C-7F706B95B5E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E5E06A0-E2EE-9C49-8632-BA9667770EA8}"/>
              </a:ext>
            </a:extLst>
          </p:cNvPr>
          <p:cNvPicPr>
            <a:picLocks noChangeAspect="1"/>
          </p:cNvPicPr>
          <p:nvPr/>
        </p:nvPicPr>
        <p:blipFill>
          <a:blip r:embed="rId2"/>
          <a:stretch>
            <a:fillRect/>
          </a:stretch>
        </p:blipFill>
        <p:spPr>
          <a:xfrm>
            <a:off x="4352400" y="1458540"/>
            <a:ext cx="7575703" cy="484632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C8C14BF-5E53-9643-9E5C-17D8E397DA57}"/>
              </a:ext>
            </a:extLst>
          </p:cNvPr>
          <p:cNvSpPr txBox="1"/>
          <p:nvPr/>
        </p:nvSpPr>
        <p:spPr>
          <a:xfrm>
            <a:off x="400067" y="3955550"/>
            <a:ext cx="3342138" cy="2862322"/>
          </a:xfrm>
          <a:prstGeom prst="rect">
            <a:avLst/>
          </a:prstGeom>
          <a:noFill/>
        </p:spPr>
        <p:txBody>
          <a:bodyPr wrap="square" rtlCol="0">
            <a:spAutoFit/>
          </a:bodyPr>
          <a:lstStyle/>
          <a:p>
            <a:r>
              <a:rPr lang="en-US" dirty="0"/>
              <a:t>The attrition rate is found by dividing the number of people who experienced attrition by the number of people who did not. For this variable, the data suggest that as the rating for Job Satisfaction increases, the attrition rate decreases. This trend can be found in the next four satisfaction variables.</a:t>
            </a:r>
          </a:p>
        </p:txBody>
      </p:sp>
    </p:spTree>
    <p:extLst>
      <p:ext uri="{BB962C8B-B14F-4D97-AF65-F5344CB8AC3E}">
        <p14:creationId xmlns:p14="http://schemas.microsoft.com/office/powerpoint/2010/main" val="257006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DD6563A-D38F-8440-A46E-93D9AE6DC669}"/>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12" name="Table 16">
            <a:extLst>
              <a:ext uri="{FF2B5EF4-FFF2-40B4-BE49-F238E27FC236}">
                <a16:creationId xmlns:a16="http://schemas.microsoft.com/office/drawing/2014/main" id="{9B008872-54E8-7F4F-B9AA-DCF79189B52A}"/>
              </a:ext>
            </a:extLst>
          </p:cNvPr>
          <p:cNvGraphicFramePr>
            <a:graphicFrameLocks noGrp="1"/>
          </p:cNvGraphicFramePr>
          <p:nvPr>
            <p:extLst>
              <p:ext uri="{D42A27DB-BD31-4B8C-83A1-F6EECF244321}">
                <p14:modId xmlns:p14="http://schemas.microsoft.com/office/powerpoint/2010/main" val="2541492509"/>
              </p:ext>
            </p:extLst>
          </p:nvPr>
        </p:nvGraphicFramePr>
        <p:xfrm>
          <a:off x="400067" y="1636740"/>
          <a:ext cx="3780862" cy="1854200"/>
        </p:xfrm>
        <a:graphic>
          <a:graphicData uri="http://schemas.openxmlformats.org/drawingml/2006/table">
            <a:tbl>
              <a:tblPr firstRow="1" bandRow="1">
                <a:tableStyleId>{2D5ABB26-0587-4C30-8999-92F81FD0307C}</a:tableStyleId>
              </a:tblPr>
              <a:tblGrid>
                <a:gridCol w="1216082">
                  <a:extLst>
                    <a:ext uri="{9D8B030D-6E8A-4147-A177-3AD203B41FA5}">
                      <a16:colId xmlns:a16="http://schemas.microsoft.com/office/drawing/2014/main" val="2642717145"/>
                    </a:ext>
                  </a:extLst>
                </a:gridCol>
                <a:gridCol w="691116">
                  <a:extLst>
                    <a:ext uri="{9D8B030D-6E8A-4147-A177-3AD203B41FA5}">
                      <a16:colId xmlns:a16="http://schemas.microsoft.com/office/drawing/2014/main" val="3785598051"/>
                    </a:ext>
                  </a:extLst>
                </a:gridCol>
                <a:gridCol w="723014">
                  <a:extLst>
                    <a:ext uri="{9D8B030D-6E8A-4147-A177-3AD203B41FA5}">
                      <a16:colId xmlns:a16="http://schemas.microsoft.com/office/drawing/2014/main" val="1492121187"/>
                    </a:ext>
                  </a:extLst>
                </a:gridCol>
                <a:gridCol w="1150650">
                  <a:extLst>
                    <a:ext uri="{9D8B030D-6E8A-4147-A177-3AD203B41FA5}">
                      <a16:colId xmlns:a16="http://schemas.microsoft.com/office/drawing/2014/main" val="1729452369"/>
                    </a:ext>
                  </a:extLst>
                </a:gridCol>
              </a:tblGrid>
              <a:tr h="370840">
                <a:tc>
                  <a:txBody>
                    <a:bodyPr/>
                    <a:lstStyle/>
                    <a:p>
                      <a:r>
                        <a:rPr lang="en-US" dirty="0"/>
                        <a:t>Rating</a:t>
                      </a:r>
                    </a:p>
                  </a:txBody>
                  <a:tcPr/>
                </a:tc>
                <a:tc>
                  <a:txBody>
                    <a:bodyPr/>
                    <a:lstStyle/>
                    <a:p>
                      <a:r>
                        <a:rPr lang="en-US" dirty="0"/>
                        <a:t>Yes</a:t>
                      </a:r>
                    </a:p>
                  </a:txBody>
                  <a:tcPr/>
                </a:tc>
                <a:tc>
                  <a:txBody>
                    <a:bodyPr/>
                    <a:lstStyle/>
                    <a:p>
                      <a:r>
                        <a:rPr lang="en-US" dirty="0"/>
                        <a:t>No</a:t>
                      </a:r>
                    </a:p>
                  </a:txBody>
                  <a:tcPr/>
                </a:tc>
                <a:tc>
                  <a:txBody>
                    <a:bodyPr/>
                    <a:lstStyle/>
                    <a:p>
                      <a:r>
                        <a:rPr lang="en-US" dirty="0"/>
                        <a:t>Rate</a:t>
                      </a:r>
                    </a:p>
                  </a:txBody>
                  <a:tcPr/>
                </a:tc>
                <a:extLst>
                  <a:ext uri="{0D108BD9-81ED-4DB2-BD59-A6C34878D82A}">
                    <a16:rowId xmlns:a16="http://schemas.microsoft.com/office/drawing/2014/main" val="4267931105"/>
                  </a:ext>
                </a:extLst>
              </a:tr>
              <a:tr h="370840">
                <a:tc>
                  <a:txBody>
                    <a:bodyPr/>
                    <a:lstStyle/>
                    <a:p>
                      <a:r>
                        <a:rPr lang="en-US" dirty="0"/>
                        <a:t>1</a:t>
                      </a:r>
                    </a:p>
                  </a:txBody>
                  <a:tcPr/>
                </a:tc>
                <a:tc>
                  <a:txBody>
                    <a:bodyPr/>
                    <a:lstStyle/>
                    <a:p>
                      <a:r>
                        <a:rPr lang="en-US" dirty="0"/>
                        <a:t>42</a:t>
                      </a:r>
                    </a:p>
                  </a:txBody>
                  <a:tcPr/>
                </a:tc>
                <a:tc>
                  <a:txBody>
                    <a:bodyPr/>
                    <a:lstStyle/>
                    <a:p>
                      <a:r>
                        <a:rPr lang="en-US" dirty="0"/>
                        <a:t>130</a:t>
                      </a:r>
                    </a:p>
                  </a:txBody>
                  <a:tcPr/>
                </a:tc>
                <a:tc>
                  <a:txBody>
                    <a:bodyPr/>
                    <a:lstStyle/>
                    <a:p>
                      <a:r>
                        <a:rPr lang="en-US" dirty="0"/>
                        <a:t>.3231</a:t>
                      </a:r>
                    </a:p>
                  </a:txBody>
                  <a:tcPr/>
                </a:tc>
                <a:extLst>
                  <a:ext uri="{0D108BD9-81ED-4DB2-BD59-A6C34878D82A}">
                    <a16:rowId xmlns:a16="http://schemas.microsoft.com/office/drawing/2014/main" val="3074565085"/>
                  </a:ext>
                </a:extLst>
              </a:tr>
              <a:tr h="370840">
                <a:tc>
                  <a:txBody>
                    <a:bodyPr/>
                    <a:lstStyle/>
                    <a:p>
                      <a:r>
                        <a:rPr lang="en-US" dirty="0"/>
                        <a:t>2</a:t>
                      </a:r>
                    </a:p>
                  </a:txBody>
                  <a:tcPr/>
                </a:tc>
                <a:tc>
                  <a:txBody>
                    <a:bodyPr/>
                    <a:lstStyle/>
                    <a:p>
                      <a:r>
                        <a:rPr lang="en-US" dirty="0"/>
                        <a:t>24</a:t>
                      </a:r>
                    </a:p>
                  </a:txBody>
                  <a:tcPr/>
                </a:tc>
                <a:tc>
                  <a:txBody>
                    <a:bodyPr/>
                    <a:lstStyle/>
                    <a:p>
                      <a:r>
                        <a:rPr lang="en-US" dirty="0"/>
                        <a:t>154</a:t>
                      </a:r>
                    </a:p>
                  </a:txBody>
                  <a:tcPr/>
                </a:tc>
                <a:tc>
                  <a:txBody>
                    <a:bodyPr/>
                    <a:lstStyle/>
                    <a:p>
                      <a:r>
                        <a:rPr lang="en-US" dirty="0"/>
                        <a:t>.1558</a:t>
                      </a:r>
                    </a:p>
                  </a:txBody>
                  <a:tcPr/>
                </a:tc>
                <a:extLst>
                  <a:ext uri="{0D108BD9-81ED-4DB2-BD59-A6C34878D82A}">
                    <a16:rowId xmlns:a16="http://schemas.microsoft.com/office/drawing/2014/main" val="178594088"/>
                  </a:ext>
                </a:extLst>
              </a:tr>
              <a:tr h="370840">
                <a:tc>
                  <a:txBody>
                    <a:bodyPr/>
                    <a:lstStyle/>
                    <a:p>
                      <a:r>
                        <a:rPr lang="en-US" dirty="0"/>
                        <a:t>3</a:t>
                      </a:r>
                    </a:p>
                  </a:txBody>
                  <a:tcPr/>
                </a:tc>
                <a:tc>
                  <a:txBody>
                    <a:bodyPr/>
                    <a:lstStyle/>
                    <a:p>
                      <a:r>
                        <a:rPr lang="en-US" dirty="0"/>
                        <a:t>35</a:t>
                      </a:r>
                    </a:p>
                  </a:txBody>
                  <a:tcPr/>
                </a:tc>
                <a:tc>
                  <a:txBody>
                    <a:bodyPr/>
                    <a:lstStyle/>
                    <a:p>
                      <a:r>
                        <a:rPr lang="en-US" dirty="0"/>
                        <a:t>223</a:t>
                      </a:r>
                    </a:p>
                  </a:txBody>
                  <a:tcPr/>
                </a:tc>
                <a:tc>
                  <a:txBody>
                    <a:bodyPr/>
                    <a:lstStyle/>
                    <a:p>
                      <a:r>
                        <a:rPr lang="en-US" dirty="0"/>
                        <a:t>.1570</a:t>
                      </a:r>
                    </a:p>
                  </a:txBody>
                  <a:tcPr/>
                </a:tc>
                <a:extLst>
                  <a:ext uri="{0D108BD9-81ED-4DB2-BD59-A6C34878D82A}">
                    <a16:rowId xmlns:a16="http://schemas.microsoft.com/office/drawing/2014/main" val="1858930644"/>
                  </a:ext>
                </a:extLst>
              </a:tr>
              <a:tr h="370840">
                <a:tc>
                  <a:txBody>
                    <a:bodyPr/>
                    <a:lstStyle/>
                    <a:p>
                      <a:r>
                        <a:rPr lang="en-US" dirty="0"/>
                        <a:t>4</a:t>
                      </a:r>
                    </a:p>
                  </a:txBody>
                  <a:tcPr/>
                </a:tc>
                <a:tc>
                  <a:txBody>
                    <a:bodyPr/>
                    <a:lstStyle/>
                    <a:p>
                      <a:r>
                        <a:rPr lang="en-US" dirty="0"/>
                        <a:t>39</a:t>
                      </a:r>
                    </a:p>
                  </a:txBody>
                  <a:tcPr/>
                </a:tc>
                <a:tc>
                  <a:txBody>
                    <a:bodyPr/>
                    <a:lstStyle/>
                    <a:p>
                      <a:r>
                        <a:rPr lang="en-US" dirty="0"/>
                        <a:t>223</a:t>
                      </a:r>
                    </a:p>
                  </a:txBody>
                  <a:tcPr/>
                </a:tc>
                <a:tc>
                  <a:txBody>
                    <a:bodyPr/>
                    <a:lstStyle/>
                    <a:p>
                      <a:r>
                        <a:rPr lang="en-US" dirty="0"/>
                        <a:t>.1749</a:t>
                      </a:r>
                    </a:p>
                  </a:txBody>
                  <a:tcPr/>
                </a:tc>
                <a:extLst>
                  <a:ext uri="{0D108BD9-81ED-4DB2-BD59-A6C34878D82A}">
                    <a16:rowId xmlns:a16="http://schemas.microsoft.com/office/drawing/2014/main" val="3225707354"/>
                  </a:ext>
                </a:extLst>
              </a:tr>
            </a:tbl>
          </a:graphicData>
        </a:graphic>
      </p:graphicFrame>
      <p:sp>
        <p:nvSpPr>
          <p:cNvPr id="13" name="Title 1">
            <a:extLst>
              <a:ext uri="{FF2B5EF4-FFF2-40B4-BE49-F238E27FC236}">
                <a16:creationId xmlns:a16="http://schemas.microsoft.com/office/drawing/2014/main" id="{069271D8-3188-4E40-AE96-9057628C8880}"/>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Attrition Rate</a:t>
            </a:r>
          </a:p>
        </p:txBody>
      </p:sp>
      <p:sp>
        <p:nvSpPr>
          <p:cNvPr id="14" name="Title 1">
            <a:extLst>
              <a:ext uri="{FF2B5EF4-FFF2-40B4-BE49-F238E27FC236}">
                <a16:creationId xmlns:a16="http://schemas.microsoft.com/office/drawing/2014/main" id="{920C748F-C2D2-154D-ACBD-A04F0E2B5F3E}"/>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15" name="Straight Connector 14">
            <a:extLst>
              <a:ext uri="{FF2B5EF4-FFF2-40B4-BE49-F238E27FC236}">
                <a16:creationId xmlns:a16="http://schemas.microsoft.com/office/drawing/2014/main" id="{968D112E-2E41-F947-8F90-C6696BC4FDA5}"/>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A1F1D7E9-DC1F-AE4B-8B41-B373678CA5D1}"/>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7910C0AE-D93B-9C46-B457-09497C7BA5DB}"/>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37698C3-CECF-E14D-8973-01E0CFB2B959}"/>
              </a:ext>
            </a:extLst>
          </p:cNvPr>
          <p:cNvPicPr>
            <a:picLocks noChangeAspect="1"/>
          </p:cNvPicPr>
          <p:nvPr/>
        </p:nvPicPr>
        <p:blipFill>
          <a:blip r:embed="rId2"/>
          <a:stretch>
            <a:fillRect/>
          </a:stretch>
        </p:blipFill>
        <p:spPr>
          <a:xfrm>
            <a:off x="4215386" y="1458540"/>
            <a:ext cx="7576547" cy="4846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403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F229212-A734-654A-8029-268D16F01508}"/>
              </a:ext>
            </a:extLst>
          </p:cNvPr>
          <p:cNvCxnSpPr/>
          <p:nvPr/>
        </p:nvCxnSpPr>
        <p:spPr>
          <a:xfrm>
            <a:off x="1212112" y="1458540"/>
            <a:ext cx="2115879" cy="0"/>
          </a:xfrm>
          <a:prstGeom prst="line">
            <a:avLst/>
          </a:prstGeom>
          <a:ln>
            <a:solidFill>
              <a:srgbClr val="165763"/>
            </a:solidFill>
          </a:ln>
        </p:spPr>
        <p:style>
          <a:lnRef idx="1">
            <a:schemeClr val="accent1"/>
          </a:lnRef>
          <a:fillRef idx="0">
            <a:schemeClr val="accent1"/>
          </a:fillRef>
          <a:effectRef idx="0">
            <a:schemeClr val="accent1"/>
          </a:effectRef>
          <a:fontRef idx="minor">
            <a:schemeClr val="tx1"/>
          </a:fontRef>
        </p:style>
      </p:cxnSp>
      <p:graphicFrame>
        <p:nvGraphicFramePr>
          <p:cNvPr id="11" name="Table 16">
            <a:extLst>
              <a:ext uri="{FF2B5EF4-FFF2-40B4-BE49-F238E27FC236}">
                <a16:creationId xmlns:a16="http://schemas.microsoft.com/office/drawing/2014/main" id="{B3F254DA-5B01-B842-81DB-E7F12F7A3EAE}"/>
              </a:ext>
            </a:extLst>
          </p:cNvPr>
          <p:cNvGraphicFramePr>
            <a:graphicFrameLocks noGrp="1"/>
          </p:cNvGraphicFramePr>
          <p:nvPr>
            <p:extLst>
              <p:ext uri="{D42A27DB-BD31-4B8C-83A1-F6EECF244321}">
                <p14:modId xmlns:p14="http://schemas.microsoft.com/office/powerpoint/2010/main" val="4191640518"/>
              </p:ext>
            </p:extLst>
          </p:nvPr>
        </p:nvGraphicFramePr>
        <p:xfrm>
          <a:off x="400067" y="1636740"/>
          <a:ext cx="3780862" cy="1854200"/>
        </p:xfrm>
        <a:graphic>
          <a:graphicData uri="http://schemas.openxmlformats.org/drawingml/2006/table">
            <a:tbl>
              <a:tblPr firstRow="1" bandRow="1">
                <a:tableStyleId>{2D5ABB26-0587-4C30-8999-92F81FD0307C}</a:tableStyleId>
              </a:tblPr>
              <a:tblGrid>
                <a:gridCol w="1216082">
                  <a:extLst>
                    <a:ext uri="{9D8B030D-6E8A-4147-A177-3AD203B41FA5}">
                      <a16:colId xmlns:a16="http://schemas.microsoft.com/office/drawing/2014/main" val="2642717145"/>
                    </a:ext>
                  </a:extLst>
                </a:gridCol>
                <a:gridCol w="691116">
                  <a:extLst>
                    <a:ext uri="{9D8B030D-6E8A-4147-A177-3AD203B41FA5}">
                      <a16:colId xmlns:a16="http://schemas.microsoft.com/office/drawing/2014/main" val="3785598051"/>
                    </a:ext>
                  </a:extLst>
                </a:gridCol>
                <a:gridCol w="723014">
                  <a:extLst>
                    <a:ext uri="{9D8B030D-6E8A-4147-A177-3AD203B41FA5}">
                      <a16:colId xmlns:a16="http://schemas.microsoft.com/office/drawing/2014/main" val="1492121187"/>
                    </a:ext>
                  </a:extLst>
                </a:gridCol>
                <a:gridCol w="1150650">
                  <a:extLst>
                    <a:ext uri="{9D8B030D-6E8A-4147-A177-3AD203B41FA5}">
                      <a16:colId xmlns:a16="http://schemas.microsoft.com/office/drawing/2014/main" val="1729452369"/>
                    </a:ext>
                  </a:extLst>
                </a:gridCol>
              </a:tblGrid>
              <a:tr h="370840">
                <a:tc>
                  <a:txBody>
                    <a:bodyPr/>
                    <a:lstStyle/>
                    <a:p>
                      <a:r>
                        <a:rPr lang="en-US" dirty="0"/>
                        <a:t>Rating</a:t>
                      </a:r>
                    </a:p>
                  </a:txBody>
                  <a:tcPr/>
                </a:tc>
                <a:tc>
                  <a:txBody>
                    <a:bodyPr/>
                    <a:lstStyle/>
                    <a:p>
                      <a:r>
                        <a:rPr lang="en-US" dirty="0"/>
                        <a:t>Yes</a:t>
                      </a:r>
                    </a:p>
                  </a:txBody>
                  <a:tcPr/>
                </a:tc>
                <a:tc>
                  <a:txBody>
                    <a:bodyPr/>
                    <a:lstStyle/>
                    <a:p>
                      <a:r>
                        <a:rPr lang="en-US" dirty="0"/>
                        <a:t>No</a:t>
                      </a:r>
                    </a:p>
                  </a:txBody>
                  <a:tcPr/>
                </a:tc>
                <a:tc>
                  <a:txBody>
                    <a:bodyPr/>
                    <a:lstStyle/>
                    <a:p>
                      <a:r>
                        <a:rPr lang="en-US" dirty="0"/>
                        <a:t>Rate</a:t>
                      </a:r>
                    </a:p>
                  </a:txBody>
                  <a:tcPr/>
                </a:tc>
                <a:extLst>
                  <a:ext uri="{0D108BD9-81ED-4DB2-BD59-A6C34878D82A}">
                    <a16:rowId xmlns:a16="http://schemas.microsoft.com/office/drawing/2014/main" val="4267931105"/>
                  </a:ext>
                </a:extLst>
              </a:tr>
              <a:tr h="370840">
                <a:tc>
                  <a:txBody>
                    <a:bodyPr/>
                    <a:lstStyle/>
                    <a:p>
                      <a:r>
                        <a:rPr lang="en-US" dirty="0"/>
                        <a:t>1</a:t>
                      </a:r>
                    </a:p>
                  </a:txBody>
                  <a:tcPr/>
                </a:tc>
                <a:tc>
                  <a:txBody>
                    <a:bodyPr/>
                    <a:lstStyle/>
                    <a:p>
                      <a:r>
                        <a:rPr lang="en-US" dirty="0"/>
                        <a:t>35</a:t>
                      </a:r>
                    </a:p>
                  </a:txBody>
                  <a:tcPr/>
                </a:tc>
                <a:tc>
                  <a:txBody>
                    <a:bodyPr/>
                    <a:lstStyle/>
                    <a:p>
                      <a:r>
                        <a:rPr lang="en-US" dirty="0"/>
                        <a:t>139</a:t>
                      </a:r>
                    </a:p>
                  </a:txBody>
                  <a:tcPr/>
                </a:tc>
                <a:tc>
                  <a:txBody>
                    <a:bodyPr/>
                    <a:lstStyle/>
                    <a:p>
                      <a:r>
                        <a:rPr lang="en-US" dirty="0"/>
                        <a:t>.2518</a:t>
                      </a:r>
                    </a:p>
                  </a:txBody>
                  <a:tcPr/>
                </a:tc>
                <a:extLst>
                  <a:ext uri="{0D108BD9-81ED-4DB2-BD59-A6C34878D82A}">
                    <a16:rowId xmlns:a16="http://schemas.microsoft.com/office/drawing/2014/main" val="3074565085"/>
                  </a:ext>
                </a:extLst>
              </a:tr>
              <a:tr h="370840">
                <a:tc>
                  <a:txBody>
                    <a:bodyPr/>
                    <a:lstStyle/>
                    <a:p>
                      <a:r>
                        <a:rPr lang="en-US" dirty="0"/>
                        <a:t>2</a:t>
                      </a:r>
                    </a:p>
                  </a:txBody>
                  <a:tcPr/>
                </a:tc>
                <a:tc>
                  <a:txBody>
                    <a:bodyPr/>
                    <a:lstStyle/>
                    <a:p>
                      <a:r>
                        <a:rPr lang="en-US" dirty="0"/>
                        <a:t>27</a:t>
                      </a:r>
                    </a:p>
                  </a:txBody>
                  <a:tcPr/>
                </a:tc>
                <a:tc>
                  <a:txBody>
                    <a:bodyPr/>
                    <a:lstStyle/>
                    <a:p>
                      <a:r>
                        <a:rPr lang="en-US" dirty="0"/>
                        <a:t>144</a:t>
                      </a:r>
                    </a:p>
                  </a:txBody>
                  <a:tcPr/>
                </a:tc>
                <a:tc>
                  <a:txBody>
                    <a:bodyPr/>
                    <a:lstStyle/>
                    <a:p>
                      <a:r>
                        <a:rPr lang="en-US" dirty="0"/>
                        <a:t>.1875</a:t>
                      </a:r>
                    </a:p>
                  </a:txBody>
                  <a:tcPr/>
                </a:tc>
                <a:extLst>
                  <a:ext uri="{0D108BD9-81ED-4DB2-BD59-A6C34878D82A}">
                    <a16:rowId xmlns:a16="http://schemas.microsoft.com/office/drawing/2014/main" val="178594088"/>
                  </a:ext>
                </a:extLst>
              </a:tr>
              <a:tr h="370840">
                <a:tc>
                  <a:txBody>
                    <a:bodyPr/>
                    <a:lstStyle/>
                    <a:p>
                      <a:r>
                        <a:rPr lang="en-US" dirty="0"/>
                        <a:t>3</a:t>
                      </a:r>
                    </a:p>
                  </a:txBody>
                  <a:tcPr/>
                </a:tc>
                <a:tc>
                  <a:txBody>
                    <a:bodyPr/>
                    <a:lstStyle/>
                    <a:p>
                      <a:r>
                        <a:rPr lang="en-US" dirty="0"/>
                        <a:t>36</a:t>
                      </a:r>
                    </a:p>
                  </a:txBody>
                  <a:tcPr/>
                </a:tc>
                <a:tc>
                  <a:txBody>
                    <a:bodyPr/>
                    <a:lstStyle/>
                    <a:p>
                      <a:r>
                        <a:rPr lang="en-US" dirty="0"/>
                        <a:t>225</a:t>
                      </a:r>
                    </a:p>
                  </a:txBody>
                  <a:tcPr/>
                </a:tc>
                <a:tc>
                  <a:txBody>
                    <a:bodyPr/>
                    <a:lstStyle/>
                    <a:p>
                      <a:r>
                        <a:rPr lang="en-US" dirty="0"/>
                        <a:t>.1600</a:t>
                      </a:r>
                    </a:p>
                  </a:txBody>
                  <a:tcPr/>
                </a:tc>
                <a:extLst>
                  <a:ext uri="{0D108BD9-81ED-4DB2-BD59-A6C34878D82A}">
                    <a16:rowId xmlns:a16="http://schemas.microsoft.com/office/drawing/2014/main" val="1858930644"/>
                  </a:ext>
                </a:extLst>
              </a:tr>
              <a:tr h="370840">
                <a:tc>
                  <a:txBody>
                    <a:bodyPr/>
                    <a:lstStyle/>
                    <a:p>
                      <a:r>
                        <a:rPr lang="en-US" dirty="0"/>
                        <a:t>4</a:t>
                      </a:r>
                    </a:p>
                  </a:txBody>
                  <a:tcPr/>
                </a:tc>
                <a:tc>
                  <a:txBody>
                    <a:bodyPr/>
                    <a:lstStyle/>
                    <a:p>
                      <a:r>
                        <a:rPr lang="en-US" dirty="0"/>
                        <a:t>42</a:t>
                      </a:r>
                    </a:p>
                  </a:txBody>
                  <a:tcPr/>
                </a:tc>
                <a:tc>
                  <a:txBody>
                    <a:bodyPr/>
                    <a:lstStyle/>
                    <a:p>
                      <a:r>
                        <a:rPr lang="en-US" dirty="0"/>
                        <a:t>222</a:t>
                      </a:r>
                    </a:p>
                  </a:txBody>
                  <a:tcPr/>
                </a:tc>
                <a:tc>
                  <a:txBody>
                    <a:bodyPr/>
                    <a:lstStyle/>
                    <a:p>
                      <a:r>
                        <a:rPr lang="en-US" dirty="0"/>
                        <a:t>.1892</a:t>
                      </a:r>
                    </a:p>
                  </a:txBody>
                  <a:tcPr/>
                </a:tc>
                <a:extLst>
                  <a:ext uri="{0D108BD9-81ED-4DB2-BD59-A6C34878D82A}">
                    <a16:rowId xmlns:a16="http://schemas.microsoft.com/office/drawing/2014/main" val="3225707354"/>
                  </a:ext>
                </a:extLst>
              </a:tr>
            </a:tbl>
          </a:graphicData>
        </a:graphic>
      </p:graphicFrame>
      <p:sp>
        <p:nvSpPr>
          <p:cNvPr id="12" name="Title 1">
            <a:extLst>
              <a:ext uri="{FF2B5EF4-FFF2-40B4-BE49-F238E27FC236}">
                <a16:creationId xmlns:a16="http://schemas.microsoft.com/office/drawing/2014/main" id="{968590E1-E665-6C4D-8313-1FD96357638C}"/>
              </a:ext>
            </a:extLst>
          </p:cNvPr>
          <p:cNvSpPr txBox="1">
            <a:spLocks/>
          </p:cNvSpPr>
          <p:nvPr/>
        </p:nvSpPr>
        <p:spPr>
          <a:xfrm>
            <a:off x="228599" y="1202502"/>
            <a:ext cx="4123801" cy="25603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Attrition Rate</a:t>
            </a:r>
          </a:p>
        </p:txBody>
      </p:sp>
      <p:sp>
        <p:nvSpPr>
          <p:cNvPr id="13" name="Title 1">
            <a:extLst>
              <a:ext uri="{FF2B5EF4-FFF2-40B4-BE49-F238E27FC236}">
                <a16:creationId xmlns:a16="http://schemas.microsoft.com/office/drawing/2014/main" id="{0C9A45F6-0962-6B43-AF6E-AC6FBFAA1CCA}"/>
              </a:ext>
            </a:extLst>
          </p:cNvPr>
          <p:cNvSpPr txBox="1">
            <a:spLocks/>
          </p:cNvSpPr>
          <p:nvPr/>
        </p:nvSpPr>
        <p:spPr>
          <a:xfrm>
            <a:off x="228599" y="658999"/>
            <a:ext cx="11734800" cy="2492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solidFill>
                  <a:schemeClr val="tx1">
                    <a:lumMod val="75000"/>
                    <a:lumOff val="25000"/>
                  </a:schemeClr>
                </a:solidFill>
              </a:rPr>
              <a:t>Examining the Data</a:t>
            </a:r>
          </a:p>
        </p:txBody>
      </p:sp>
      <p:cxnSp>
        <p:nvCxnSpPr>
          <p:cNvPr id="14" name="Straight Connector 13">
            <a:extLst>
              <a:ext uri="{FF2B5EF4-FFF2-40B4-BE49-F238E27FC236}">
                <a16:creationId xmlns:a16="http://schemas.microsoft.com/office/drawing/2014/main" id="{320E303E-C001-874B-9946-D22EBC151072}"/>
              </a:ext>
              <a:ext uri="{C183D7F6-B498-43B3-948B-1728B52AA6E4}">
                <adec:decorative xmlns:adec="http://schemas.microsoft.com/office/drawing/2017/decorative" val="1"/>
              </a:ext>
            </a:extLst>
          </p:cNvPr>
          <p:cNvCxnSpPr>
            <a:cxnSpLocks/>
          </p:cNvCxnSpPr>
          <p:nvPr/>
        </p:nvCxnSpPr>
        <p:spPr>
          <a:xfrm>
            <a:off x="8456652" y="522898"/>
            <a:ext cx="37398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B4A246A2-63F5-2146-AA8F-4AC880A6AAA4}"/>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Insights and Discoveries</a:t>
            </a:r>
            <a:endParaRPr lang="en-US" sz="2800" dirty="0">
              <a:solidFill>
                <a:schemeClr val="tx1">
                  <a:lumMod val="75000"/>
                  <a:lumOff val="25000"/>
                </a:schemeClr>
              </a:solidFill>
            </a:endParaRPr>
          </a:p>
        </p:txBody>
      </p:sp>
      <p:cxnSp>
        <p:nvCxnSpPr>
          <p:cNvPr id="16" name="Straight Connector 15">
            <a:extLst>
              <a:ext uri="{FF2B5EF4-FFF2-40B4-BE49-F238E27FC236}">
                <a16:creationId xmlns:a16="http://schemas.microsoft.com/office/drawing/2014/main" id="{5DF51546-E8CB-FF4A-BE86-EB5F9F5E5128}"/>
              </a:ext>
              <a:ext uri="{C183D7F6-B498-43B3-948B-1728B52AA6E4}">
                <adec:decorative xmlns:adec="http://schemas.microsoft.com/office/drawing/2017/decorative" val="1"/>
              </a:ext>
            </a:extLst>
          </p:cNvPr>
          <p:cNvCxnSpPr>
            <a:cxnSpLocks/>
          </p:cNvCxnSpPr>
          <p:nvPr/>
        </p:nvCxnSpPr>
        <p:spPr>
          <a:xfrm>
            <a:off x="0" y="522898"/>
            <a:ext cx="374220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DB2668B-C98B-8548-9911-BF9B95919B12}"/>
              </a:ext>
            </a:extLst>
          </p:cNvPr>
          <p:cNvPicPr>
            <a:picLocks noChangeAspect="1"/>
          </p:cNvPicPr>
          <p:nvPr/>
        </p:nvPicPr>
        <p:blipFill>
          <a:blip r:embed="rId2"/>
          <a:stretch>
            <a:fillRect/>
          </a:stretch>
        </p:blipFill>
        <p:spPr>
          <a:xfrm>
            <a:off x="4383942" y="1458540"/>
            <a:ext cx="7579457" cy="4846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448000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929</TotalTime>
  <Words>706</Words>
  <Application>Microsoft Macintosh PowerPoint</Application>
  <PresentationFormat>Widescreen</PresentationFormat>
  <Paragraphs>216</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Segoe UI Light</vt:lpstr>
      <vt:lpstr>Office Theme</vt:lpstr>
      <vt:lpstr>Attrition Case Study Zachary Harris</vt:lpstr>
      <vt:lpstr>Project analysis slide 2</vt:lpstr>
      <vt:lpstr>Project analysis slide 3</vt:lpstr>
      <vt:lpstr>Project analysis slide 3</vt:lpstr>
      <vt:lpstr>Project analysis slide 3</vt:lpstr>
      <vt:lpstr>Project analysis slide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4</vt:lpstr>
      <vt:lpstr>PowerPoint Presentation</vt:lpstr>
      <vt:lpstr>Project analysis slide 10</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Attrition Case Study Zachary Harris</dc:title>
  <dc:creator>Harris, Zachary O</dc:creator>
  <cp:lastModifiedBy>Harris, Zachary O</cp:lastModifiedBy>
  <cp:revision>4</cp:revision>
  <dcterms:created xsi:type="dcterms:W3CDTF">2021-08-07T20:16:29Z</dcterms:created>
  <dcterms:modified xsi:type="dcterms:W3CDTF">2021-08-08T11:47:04Z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